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60" r:id="rId5"/>
    <p:sldId id="269" r:id="rId6"/>
    <p:sldId id="261" r:id="rId7"/>
    <p:sldId id="262" r:id="rId8"/>
    <p:sldId id="275" r:id="rId9"/>
    <p:sldId id="276" r:id="rId10"/>
    <p:sldId id="277" r:id="rId11"/>
    <p:sldId id="263" r:id="rId12"/>
    <p:sldId id="264" r:id="rId13"/>
    <p:sldId id="266" r:id="rId14"/>
    <p:sldId id="278" r:id="rId15"/>
    <p:sldId id="265" r:id="rId16"/>
    <p:sldId id="279" r:id="rId17"/>
    <p:sldId id="267" r:id="rId18"/>
    <p:sldId id="270" r:id="rId19"/>
    <p:sldId id="26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92" y="60"/>
      </p:cViewPr>
      <p:guideLst>
        <p:guide orient="horz" pos="480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7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71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8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2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14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99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47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42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91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47B2-D709-4E26-A3BD-672ED7DDCAF7}" type="datetimeFigureOut">
              <a:rPr lang="en-CA" smtClean="0"/>
              <a:t>2017-11-07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9E73-D76F-438D-910B-89517FFCA1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2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vancouvergunners.c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754" y="1332141"/>
            <a:ext cx="90767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Leon Jensen </a:t>
            </a:r>
            <a:r>
              <a:rPr lang="en-US" sz="3200" dirty="0" err="1" smtClean="0">
                <a:solidFill>
                  <a:schemeClr val="bg1"/>
                </a:solidFill>
              </a:rPr>
              <a:t>OMM</a:t>
            </a:r>
            <a:r>
              <a:rPr lang="en-US" sz="3200" dirty="0" smtClean="0">
                <a:solidFill>
                  <a:schemeClr val="bg1"/>
                </a:solidFill>
              </a:rPr>
              <a:t> CD</a:t>
            </a:r>
          </a:p>
          <a:p>
            <a:r>
              <a:rPr lang="en-CA" sz="2800" dirty="0">
                <a:solidFill>
                  <a:schemeClr val="bg1"/>
                </a:solidFill>
              </a:rPr>
              <a:t>	E</a:t>
            </a:r>
            <a:r>
              <a:rPr lang="en-CA" sz="2800" dirty="0" smtClean="0">
                <a:solidFill>
                  <a:schemeClr val="bg1"/>
                </a:solidFill>
              </a:rPr>
              <a:t>nrolled 15</a:t>
            </a:r>
            <a:r>
              <a:rPr lang="en-CA" sz="2800" baseline="30000" dirty="0" smtClean="0">
                <a:solidFill>
                  <a:schemeClr val="bg1"/>
                </a:solidFill>
              </a:rPr>
              <a:t>th</a:t>
            </a:r>
            <a:r>
              <a:rPr lang="en-CA" sz="2800" dirty="0" smtClean="0">
                <a:solidFill>
                  <a:schemeClr val="bg1"/>
                </a:solidFill>
              </a:rPr>
              <a:t> Field Artillery Regiment RCA Oct 1970</a:t>
            </a:r>
          </a:p>
          <a:p>
            <a:r>
              <a:rPr lang="en-CA" sz="2800" dirty="0">
                <a:solidFill>
                  <a:schemeClr val="bg1"/>
                </a:solidFill>
              </a:rPr>
              <a:t>	</a:t>
            </a:r>
            <a:r>
              <a:rPr lang="en-CA" sz="2800" dirty="0" smtClean="0">
                <a:solidFill>
                  <a:schemeClr val="bg1"/>
                </a:solidFill>
              </a:rPr>
              <a:t>Regimental </a:t>
            </a:r>
            <a:r>
              <a:rPr lang="en-CA" sz="2800" dirty="0">
                <a:solidFill>
                  <a:schemeClr val="bg1"/>
                </a:solidFill>
              </a:rPr>
              <a:t>Sergeant Major </a:t>
            </a:r>
            <a:r>
              <a:rPr lang="en-CA" sz="2800" dirty="0" smtClean="0">
                <a:solidFill>
                  <a:schemeClr val="bg1"/>
                </a:solidFill>
              </a:rPr>
              <a:t>1986-1988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	Commanding </a:t>
            </a:r>
            <a:r>
              <a:rPr lang="en-CA" sz="2800" dirty="0">
                <a:solidFill>
                  <a:schemeClr val="bg1"/>
                </a:solidFill>
              </a:rPr>
              <a:t>Officer </a:t>
            </a:r>
            <a:r>
              <a:rPr lang="en-CA" sz="2800" dirty="0" smtClean="0">
                <a:solidFill>
                  <a:schemeClr val="bg1"/>
                </a:solidFill>
              </a:rPr>
              <a:t>1998-2001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President Vancouver Artillery Association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Vice-President Royal Canadian Artillery Association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Webmaster –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www.vancouvergunners.ca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vancouvergunners.ca/uploads/2/5/3/2/25322670/004-18-0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96" y="4526144"/>
            <a:ext cx="1673226" cy="21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ancouvergunners.ca/uploads/2/5/3/2/25322670/2116949_or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 b="2591"/>
          <a:stretch/>
        </p:blipFill>
        <p:spPr bwMode="auto">
          <a:xfrm>
            <a:off x="575009" y="4526144"/>
            <a:ext cx="145910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9" y="91311"/>
            <a:ext cx="1487021" cy="1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23" y="1568187"/>
            <a:ext cx="4128772" cy="36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976" y="423082"/>
            <a:ext cx="7024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Did The 15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Field Artillery Regiment RCA participate in the </a:t>
            </a:r>
            <a:r>
              <a:rPr lang="en-US" sz="3200" dirty="0" smtClean="0">
                <a:solidFill>
                  <a:schemeClr val="bg1"/>
                </a:solidFill>
              </a:rPr>
              <a:t>Second World </a:t>
            </a:r>
            <a:r>
              <a:rPr lang="en-US" sz="3200" dirty="0" smtClean="0">
                <a:solidFill>
                  <a:schemeClr val="bg1"/>
                </a:solidFill>
              </a:rPr>
              <a:t>War?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53" y="1809197"/>
            <a:ext cx="9103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 7 April 1938, The 15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Field Brigade, Royal Canadian Artillery was converted to the 15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Coast Brigade, Royal Canadian Artillery. On 26 August 1939, </a:t>
            </a:r>
            <a:r>
              <a:rPr lang="en-CA" sz="2400" dirty="0">
                <a:solidFill>
                  <a:schemeClr val="bg1"/>
                </a:solidFill>
              </a:rPr>
              <a:t>Volunteers for active service </a:t>
            </a:r>
            <a:r>
              <a:rPr lang="en-CA" sz="2400" dirty="0" smtClean="0">
                <a:solidFill>
                  <a:schemeClr val="bg1"/>
                </a:solidFill>
              </a:rPr>
              <a:t>were called </a:t>
            </a:r>
            <a:r>
              <a:rPr lang="en-CA" sz="2400" dirty="0">
                <a:solidFill>
                  <a:schemeClr val="bg1"/>
                </a:solidFill>
              </a:rPr>
              <a:t>out and mobilized under Section 63 Militia </a:t>
            </a:r>
            <a:r>
              <a:rPr lang="en-CA" sz="2400" dirty="0" smtClean="0">
                <a:solidFill>
                  <a:schemeClr val="bg1"/>
                </a:solidFill>
              </a:rPr>
              <a:t>Act.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4" b="14754"/>
          <a:stretch/>
        </p:blipFill>
        <p:spPr>
          <a:xfrm>
            <a:off x="1831924" y="3687754"/>
            <a:ext cx="8528149" cy="30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7" y="0"/>
            <a:ext cx="4511041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74201"/>
            <a:ext cx="4511040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474720"/>
            <a:ext cx="4511040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8" y="3474720"/>
            <a:ext cx="4511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53" y="0"/>
            <a:ext cx="521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" y="3474720"/>
            <a:ext cx="4327163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" y="12742"/>
            <a:ext cx="5042414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11" y="0"/>
            <a:ext cx="3524250" cy="338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69" y="3451485"/>
            <a:ext cx="680793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49" y="3474720"/>
            <a:ext cx="451413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0" y="3474720"/>
            <a:ext cx="2260951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20" y="0"/>
            <a:ext cx="5097967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18" y="0"/>
            <a:ext cx="234099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0"/>
            <a:ext cx="101822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49" y="3244978"/>
            <a:ext cx="4906813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7" y="45720"/>
            <a:ext cx="48764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66" y="2394069"/>
            <a:ext cx="90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</a:rPr>
              <a:t> Anti-Aircraft Regiment, RCA </a:t>
            </a:r>
            <a:r>
              <a:rPr lang="en-US" sz="3200" b="1" dirty="0" err="1" smtClean="0">
                <a:solidFill>
                  <a:schemeClr val="bg1"/>
                </a:solidFill>
              </a:rPr>
              <a:t>CASF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66" y="1698739"/>
            <a:ext cx="90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39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Field Regiment, RCA </a:t>
            </a:r>
            <a:r>
              <a:rPr lang="en-US" sz="3200" b="1" dirty="0" err="1" smtClean="0">
                <a:solidFill>
                  <a:schemeClr val="bg1"/>
                </a:solidFill>
              </a:rPr>
              <a:t>NPAM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66" y="3170273"/>
            <a:ext cx="90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15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Field Regiment, RCA </a:t>
            </a:r>
            <a:r>
              <a:rPr lang="en-US" sz="3200" b="1" dirty="0" err="1" smtClean="0">
                <a:solidFill>
                  <a:schemeClr val="bg1"/>
                </a:solidFill>
              </a:rPr>
              <a:t>CASF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735" y="1113964"/>
            <a:ext cx="904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15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(Vancouver) Coast Brigade, RCA </a:t>
            </a:r>
            <a:r>
              <a:rPr lang="en-US" sz="3200" b="1" dirty="0" err="1" smtClean="0">
                <a:solidFill>
                  <a:schemeClr val="bg1"/>
                </a:solidFill>
              </a:rPr>
              <a:t>NPAM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506" y="1336213"/>
            <a:ext cx="9654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</a:rPr>
              <a:t>Canada's total casualties 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44,000+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</a:rPr>
              <a:t> killed 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/ 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54,000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wounded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612" y="470647"/>
            <a:ext cx="513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Remembrance Day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923" y="2286000"/>
            <a:ext cx="897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 September 1939 – 2 September 1945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" y="2286000"/>
            <a:ext cx="914402" cy="844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612" y="3429000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We are the Dead. Short days ago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We lived, felt dawn, saw sunset glow,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Loved, and were loved, and now we lie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In Flanders </a:t>
            </a:r>
            <a:r>
              <a:rPr lang="en-CA" sz="2400" dirty="0" smtClean="0">
                <a:solidFill>
                  <a:schemeClr val="bg1"/>
                </a:solidFill>
              </a:rPr>
              <a:t>Fields</a:t>
            </a:r>
          </a:p>
          <a:p>
            <a:pPr algn="r"/>
            <a:r>
              <a:rPr lang="en-CA" dirty="0" smtClean="0">
                <a:solidFill>
                  <a:schemeClr val="bg1"/>
                </a:solidFill>
              </a:rPr>
              <a:t>Lieutenant </a:t>
            </a:r>
            <a:r>
              <a:rPr lang="en-CA" dirty="0">
                <a:solidFill>
                  <a:schemeClr val="bg1"/>
                </a:solidFill>
              </a:rPr>
              <a:t>Colonel John McCrae</a:t>
            </a:r>
          </a:p>
        </p:txBody>
      </p:sp>
    </p:spTree>
    <p:extLst>
      <p:ext uri="{BB962C8B-B14F-4D97-AF65-F5344CB8AC3E}">
        <p14:creationId xmlns:p14="http://schemas.microsoft.com/office/powerpoint/2010/main" val="32583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545" y="0"/>
            <a:ext cx="3414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World War </a:t>
            </a:r>
            <a:r>
              <a:rPr lang="en-US" sz="4800" b="1" dirty="0" smtClean="0">
                <a:solidFill>
                  <a:srgbClr val="FF0000"/>
                </a:solidFill>
              </a:rPr>
              <a:t>II</a:t>
            </a:r>
            <a:endParaRPr lang="en-CA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anadianhistoryworkshop.files.wordpress.com/2014/03/cfcomfort12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1121785" y="965947"/>
            <a:ext cx="10018059" cy="58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612" y="354087"/>
            <a:ext cx="51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Lest we forget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953" y="1061973"/>
            <a:ext cx="11914094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</a:rPr>
              <a:t>Bombardier Norman Stanley </a:t>
            </a:r>
            <a:r>
              <a:rPr lang="en-CA" sz="1200" dirty="0" err="1">
                <a:solidFill>
                  <a:schemeClr val="bg1"/>
                </a:solidFill>
              </a:rPr>
              <a:t>Bajus</a:t>
            </a:r>
            <a:r>
              <a:rPr lang="en-CA" sz="1200" dirty="0">
                <a:solidFill>
                  <a:schemeClr val="bg1"/>
                </a:solidFill>
              </a:rPr>
              <a:t> 	15th (</a:t>
            </a:r>
            <a:r>
              <a:rPr lang="en-CA" sz="1200" dirty="0" err="1">
                <a:solidFill>
                  <a:schemeClr val="bg1"/>
                </a:solidFill>
              </a:rPr>
              <a:t>Vcr</a:t>
            </a:r>
            <a:r>
              <a:rPr lang="en-CA" sz="1200" dirty="0">
                <a:solidFill>
                  <a:schemeClr val="bg1"/>
                </a:solidFill>
              </a:rPr>
              <a:t>) Coast </a:t>
            </a:r>
            <a:r>
              <a:rPr lang="en-CA" sz="1200" dirty="0" err="1">
                <a:solidFill>
                  <a:schemeClr val="bg1"/>
                </a:solidFill>
              </a:rPr>
              <a:t>Bde</a:t>
            </a:r>
            <a:r>
              <a:rPr lang="en-CA" sz="1200" dirty="0">
                <a:solidFill>
                  <a:schemeClr val="bg1"/>
                </a:solidFill>
              </a:rPr>
              <a:t> RCA	14 Sep 1939	15th (</a:t>
            </a:r>
            <a:r>
              <a:rPr lang="en-CA" sz="1200" dirty="0" err="1">
                <a:solidFill>
                  <a:schemeClr val="bg1"/>
                </a:solidFill>
              </a:rPr>
              <a:t>Vcr</a:t>
            </a:r>
            <a:r>
              <a:rPr lang="en-CA" sz="1200" dirty="0">
                <a:solidFill>
                  <a:schemeClr val="bg1"/>
                </a:solidFill>
              </a:rPr>
              <a:t>) Coast </a:t>
            </a:r>
            <a:r>
              <a:rPr lang="en-CA" sz="1200" dirty="0" err="1">
                <a:solidFill>
                  <a:schemeClr val="bg1"/>
                </a:solidFill>
              </a:rPr>
              <a:t>Bde</a:t>
            </a:r>
            <a:r>
              <a:rPr lang="en-CA" sz="1200" dirty="0">
                <a:solidFill>
                  <a:schemeClr val="bg1"/>
                </a:solidFill>
              </a:rPr>
              <a:t> RCA	Accidental shooting	Mountain View Cemetery, </a:t>
            </a:r>
            <a:r>
              <a:rPr lang="en-CA" sz="1200" dirty="0" err="1">
                <a:solidFill>
                  <a:schemeClr val="bg1"/>
                </a:solidFill>
              </a:rPr>
              <a:t>Vcr</a:t>
            </a:r>
            <a:r>
              <a:rPr lang="en-CA" sz="1200" dirty="0">
                <a:solidFill>
                  <a:schemeClr val="bg1"/>
                </a:solidFill>
              </a:rPr>
              <a:t>, BC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Gunner William Robert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		15th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10 Jul 1940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Accidental drowning	Mountain View Cemetery,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BC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 Wallace Reece Brunt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20 Aug 1941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Accidental drowning	Not recovered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 James Charters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1st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Regt RCA 	19 Aug 1942 	16th L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 	Presumed KIA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Brookwood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in Surrey England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Gunner Joseph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Dessureault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 	19 Aug 1942 	16th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 	KIA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Dieppe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War Cemetery, France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 George Allen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Northgraves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1st Anti-Aircraft Regt RCA 	19 Aug 1942 	16th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 	Presumed KIA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Brookwood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Memorial, Surrey England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Officer Lionel Edmond Charles Gagnon	15th Field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	16 Feb 1943	Royal Canadian Air Force 	Flight training accident	Ocean View Burial Park, Burnaby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Gunner Joseph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Druery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Renney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27 July 1944 	15 Auxiliary Service	KIA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Shorncliffe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 Cemetery, England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Edward Frank Mantle 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2 Aug 1944 	5th Anti-Tank Regt RCA	KIA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-sur-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Cdn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Cemetery, France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 Gordon George Sheldon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8 Aug 1944 	3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Regt, RCA	KIA	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Bretteville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-sur-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Laize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Canadian Military Cemetery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France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 Robert Dixon Spring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23 Aug 1944 	6 Field Regt, RCA	KIA	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Bretteville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-sur-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Laize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Canadian Military Cemetery, France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James Hector Sutherland	15th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	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28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 1944 	1st Anti-Tank Regt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RCA	KIA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Montecchio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British Empire Cemetery, Italy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Sergeant Claude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Everly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Rogers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30 Aug 1944 	 3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Anti-Aircraft Regt, RCA	</a:t>
            </a:r>
            <a:r>
              <a:rPr lang="en-CA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	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Bretteville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-sur-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Laize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Canadian Military Cemetery, France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Sergeant Ronald Clare Underhill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13 Sep 1944 	2nd Field Regt, RCA	KIA	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Gradara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British Empire Cemetery, Italy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 Sergeant Leslie Howard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Holtby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15th (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Vcr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Coast 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Bde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RCA	19 Sep 1944 	4th Anti-Tank Regt RCA	Died </a:t>
            </a:r>
            <a:r>
              <a:rPr lang="en-CA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wounds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Bari Imperial War Graves Cemetery, Italy</a:t>
            </a:r>
          </a:p>
          <a:p>
            <a:pPr>
              <a:lnSpc>
                <a:spcPct val="107000"/>
              </a:lnSpc>
            </a:pP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Sergeant Murray Clarence Van Norman	1st Anti-Aircraft Regt RCA	20 Sep 1944 	7th Anti-Tank Regt, RCA	KIA	</a:t>
            </a:r>
            <a:r>
              <a:rPr lang="en-CA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Coriano</a:t>
            </a:r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Ridge British Empire Cemetery, Italy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5787643"/>
            <a:ext cx="914402" cy="84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45" y="5787643"/>
            <a:ext cx="914402" cy="844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74807"/>
            <a:ext cx="914402" cy="844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45" y="74807"/>
            <a:ext cx="914402" cy="8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diercke.net/omeda/501/100790_18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35"/>
            <a:ext cx="12221723" cy="6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538" y="2305296"/>
            <a:ext cx="11167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 Sep - The invasion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of Poland by Nazi Germany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starts.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 Sep - The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United Kingdom and France issue a joint ultimatum to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Germany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CA" sz="2400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CA" sz="2400" dirty="0" smtClean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 Sep - Great Britain and France declare war on Germany.</a:t>
            </a:r>
            <a:endParaRPr lang="en-CA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 Sep - Within hours,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SS </a:t>
            </a:r>
            <a:r>
              <a:rPr lang="en-CA" sz="2400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Athenia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a British cruise ship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 torpedoed.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10 Sep - Canada declares war on Germany.</a:t>
            </a:r>
          </a:p>
          <a:p>
            <a:r>
              <a:rPr lang="en-CA" sz="2400" dirty="0" smtClean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17 Sep - The Soviet Union invades Poland from the East.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 Oct - British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forces move to the Belgian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border.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30 Oct - The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Soviet Union attacks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Finland.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18 Dec - The </a:t>
            </a:r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first Canadian troops arrive in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Europe.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9 Apr - Germany attacks Denmark and Norway.</a:t>
            </a:r>
          </a:p>
          <a:p>
            <a:r>
              <a:rPr lang="en-US" sz="2400" dirty="0" smtClean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 May - Germany invades Belgium, France, Luxembourg and the Netherlands.</a:t>
            </a:r>
            <a:endParaRPr lang="en-C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538" y="1104967"/>
            <a:ext cx="1091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The Republic of China and the Empire of Japan are involved in the early stages of the third year of armed conflict between them during the Second Sino-Japanese </a:t>
            </a:r>
            <a:r>
              <a:rPr lang="en-CA" sz="2400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War.</a:t>
            </a:r>
            <a:endParaRPr lang="en-C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b/be/France_1940-Plan_de_bataille.svg/2000px-France_1940-Plan_de_batail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2" y="260829"/>
            <a:ext cx="7377555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1489" y="783979"/>
            <a:ext cx="669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In 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March 1939 the Permanent Active Militia 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, Canada's 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full-time 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army had 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only 4,169 officers and men while the Non-Permanent Active Militia (Canada's reserve force) numbered 51,418 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mostly 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armed with weapons from 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1918.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0261" y="4272393"/>
            <a:ext cx="9873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Helvetica Neue"/>
              </a:rPr>
              <a:t>The Convoy HX-1 departed Halifax just six days after the nation declared 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war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.</a:t>
            </a:r>
            <a:r>
              <a:rPr lang="en-CA" sz="2400" dirty="0" smtClean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CA" sz="2400" dirty="0">
                <a:solidFill>
                  <a:schemeClr val="bg1"/>
                </a:solidFill>
                <a:latin typeface="Helvetica Neue"/>
              </a:rPr>
              <a:t>The 1st Canadian Infantry Division arrived in Britain on 1 January 1940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upload.wikimedia.org/wikipedia/commons/thumb/0/0e/Canadian_Red_Ensign_%281921-1957%29.svg/1000px-Canadian_Red_Ensign_%281921-1957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83979"/>
            <a:ext cx="3858768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ce-live2.s3.amazonaws.com/media/media/d34c42cc-b55b-4be6-aeaf-8a0339636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62000"/>
            <a:ext cx="5656913" cy="5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15397" y="1079292"/>
            <a:ext cx="460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Battle of Britain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Battle of the Atlantic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Hong Kong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Aleutians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Southeast Asia and the Pacific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762000"/>
            <a:ext cx="34277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South-East Asia, 1941</a:t>
            </a:r>
          </a:p>
          <a:p>
            <a:r>
              <a:rPr lang="en-CA" dirty="0">
                <a:solidFill>
                  <a:schemeClr val="bg1"/>
                </a:solidFill>
              </a:rPr>
              <a:t>Hong Kong</a:t>
            </a:r>
          </a:p>
          <a:p>
            <a:r>
              <a:rPr lang="en-CA" dirty="0">
                <a:solidFill>
                  <a:schemeClr val="bg1"/>
                </a:solidFill>
              </a:rPr>
              <a:t>North-West Europe, 1942</a:t>
            </a:r>
          </a:p>
          <a:p>
            <a:r>
              <a:rPr lang="en-CA" dirty="0">
                <a:solidFill>
                  <a:schemeClr val="bg1"/>
                </a:solidFill>
              </a:rPr>
              <a:t>Dieppe</a:t>
            </a:r>
          </a:p>
          <a:p>
            <a:r>
              <a:rPr lang="en-CA" dirty="0">
                <a:solidFill>
                  <a:schemeClr val="bg1"/>
                </a:solidFill>
              </a:rPr>
              <a:t>Sicily, 1943</a:t>
            </a:r>
          </a:p>
          <a:p>
            <a:r>
              <a:rPr lang="en-CA" dirty="0">
                <a:solidFill>
                  <a:schemeClr val="bg1"/>
                </a:solidFill>
              </a:rPr>
              <a:t>Landing in Sicily</a:t>
            </a:r>
          </a:p>
          <a:p>
            <a:r>
              <a:rPr lang="en-CA" dirty="0" err="1">
                <a:solidFill>
                  <a:schemeClr val="bg1"/>
                </a:solidFill>
              </a:rPr>
              <a:t>Grammichele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Piazza </a:t>
            </a:r>
            <a:r>
              <a:rPr lang="en-CA" dirty="0" err="1">
                <a:solidFill>
                  <a:schemeClr val="bg1"/>
                </a:solidFill>
              </a:rPr>
              <a:t>Armerina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Valguarnera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Assoro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Leonforte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Agira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Adrano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Catenanuova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Regalbuto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Centuripe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Troina</a:t>
            </a:r>
            <a:r>
              <a:rPr lang="en-CA" dirty="0">
                <a:solidFill>
                  <a:schemeClr val="bg1"/>
                </a:solidFill>
              </a:rPr>
              <a:t> Valley</a:t>
            </a:r>
          </a:p>
          <a:p>
            <a:r>
              <a:rPr lang="en-CA" dirty="0">
                <a:solidFill>
                  <a:schemeClr val="bg1"/>
                </a:solidFill>
              </a:rPr>
              <a:t>Pursuit to Messina</a:t>
            </a:r>
          </a:p>
          <a:p>
            <a:r>
              <a:rPr lang="en-CA" dirty="0">
                <a:solidFill>
                  <a:schemeClr val="bg1"/>
                </a:solidFill>
              </a:rPr>
              <a:t>Italy (with year dates)</a:t>
            </a:r>
          </a:p>
          <a:p>
            <a:r>
              <a:rPr lang="en-CA" dirty="0">
                <a:solidFill>
                  <a:schemeClr val="bg1"/>
                </a:solidFill>
              </a:rPr>
              <a:t>Landing at </a:t>
            </a:r>
            <a:r>
              <a:rPr lang="en-CA" dirty="0" smtClean="0">
                <a:solidFill>
                  <a:schemeClr val="bg1"/>
                </a:solidFill>
              </a:rPr>
              <a:t>Reggio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Potenza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272" y="762000"/>
            <a:ext cx="28442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Motta </a:t>
            </a:r>
            <a:r>
              <a:rPr lang="en-CA" dirty="0" err="1">
                <a:solidFill>
                  <a:schemeClr val="bg1"/>
                </a:solidFill>
              </a:rPr>
              <a:t>Montecorvino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San Nicola-San </a:t>
            </a:r>
            <a:r>
              <a:rPr lang="en-CA" dirty="0" err="1">
                <a:solidFill>
                  <a:schemeClr val="bg1"/>
                </a:solidFill>
              </a:rPr>
              <a:t>Tommaso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 smtClean="0">
                <a:solidFill>
                  <a:schemeClr val="bg1"/>
                </a:solidFill>
              </a:rPr>
              <a:t>Termoli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Monte San Marco</a:t>
            </a:r>
          </a:p>
          <a:p>
            <a:r>
              <a:rPr lang="en-CA" dirty="0" err="1">
                <a:solidFill>
                  <a:schemeClr val="bg1"/>
                </a:solidFill>
              </a:rPr>
              <a:t>Gambatesa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Campobasso</a:t>
            </a:r>
          </a:p>
          <a:p>
            <a:r>
              <a:rPr lang="en-CA" dirty="0" err="1">
                <a:solidFill>
                  <a:schemeClr val="bg1"/>
                </a:solidFill>
              </a:rPr>
              <a:t>Baranello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Colle </a:t>
            </a:r>
            <a:r>
              <a:rPr lang="en-CA" dirty="0" err="1">
                <a:solidFill>
                  <a:schemeClr val="bg1"/>
                </a:solidFill>
              </a:rPr>
              <a:t>d'Anchise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Torella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</a:t>
            </a:r>
            <a:r>
              <a:rPr lang="en-CA" dirty="0" err="1">
                <a:solidFill>
                  <a:schemeClr val="bg1"/>
                </a:solidFill>
              </a:rPr>
              <a:t>Sangro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Castel di </a:t>
            </a:r>
            <a:r>
              <a:rPr lang="en-CA" dirty="0" err="1">
                <a:solidFill>
                  <a:schemeClr val="bg1"/>
                </a:solidFill>
              </a:rPr>
              <a:t>Sangro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Moro</a:t>
            </a:r>
          </a:p>
          <a:p>
            <a:r>
              <a:rPr lang="en-CA" dirty="0">
                <a:solidFill>
                  <a:schemeClr val="bg1"/>
                </a:solidFill>
              </a:rPr>
              <a:t>San Leonardo</a:t>
            </a:r>
          </a:p>
          <a:p>
            <a:r>
              <a:rPr lang="en-CA" dirty="0">
                <a:solidFill>
                  <a:schemeClr val="bg1"/>
                </a:solidFill>
              </a:rPr>
              <a:t>The Gully</a:t>
            </a:r>
          </a:p>
          <a:p>
            <a:r>
              <a:rPr lang="en-CA" dirty="0">
                <a:solidFill>
                  <a:schemeClr val="bg1"/>
                </a:solidFill>
              </a:rPr>
              <a:t>Casa Berardi</a:t>
            </a:r>
          </a:p>
          <a:p>
            <a:r>
              <a:rPr lang="en-CA" dirty="0" err="1">
                <a:solidFill>
                  <a:schemeClr val="bg1"/>
                </a:solidFill>
              </a:rPr>
              <a:t>Ortona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Point </a:t>
            </a:r>
            <a:r>
              <a:rPr lang="en-CA" dirty="0">
                <a:solidFill>
                  <a:schemeClr val="bg1"/>
                </a:solidFill>
              </a:rPr>
              <a:t>59 or Torre </a:t>
            </a:r>
            <a:r>
              <a:rPr lang="en-CA" dirty="0" err="1">
                <a:solidFill>
                  <a:schemeClr val="bg1"/>
                </a:solidFill>
              </a:rPr>
              <a:t>Mucchia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Monte </a:t>
            </a:r>
            <a:r>
              <a:rPr lang="fr-CA" dirty="0" err="1">
                <a:solidFill>
                  <a:schemeClr val="bg1"/>
                </a:solidFill>
              </a:rPr>
              <a:t>Camino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Monte La </a:t>
            </a:r>
            <a:r>
              <a:rPr lang="fr-CA" dirty="0" err="1">
                <a:solidFill>
                  <a:schemeClr val="bg1"/>
                </a:solidFill>
              </a:rPr>
              <a:t>Difensa</a:t>
            </a:r>
            <a:r>
              <a:rPr lang="fr-CA" dirty="0">
                <a:solidFill>
                  <a:schemeClr val="bg1"/>
                </a:solidFill>
              </a:rPr>
              <a:t>-Monte </a:t>
            </a:r>
            <a:r>
              <a:rPr lang="fr-CA" dirty="0" smtClean="0">
                <a:solidFill>
                  <a:schemeClr val="bg1"/>
                </a:solidFill>
              </a:rPr>
              <a:t>La</a:t>
            </a:r>
          </a:p>
          <a:p>
            <a:r>
              <a:rPr lang="fr-CA" dirty="0" err="1" smtClean="0">
                <a:solidFill>
                  <a:schemeClr val="bg1"/>
                </a:solidFill>
              </a:rPr>
              <a:t>Remetanea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Monte </a:t>
            </a:r>
            <a:r>
              <a:rPr lang="en-CA" dirty="0" err="1">
                <a:solidFill>
                  <a:schemeClr val="bg1"/>
                </a:solidFill>
              </a:rPr>
              <a:t>Majo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0477" y="762000"/>
            <a:ext cx="27073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Anzio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Cassino</a:t>
            </a:r>
            <a:r>
              <a:rPr lang="en-CA" dirty="0">
                <a:solidFill>
                  <a:schemeClr val="bg1"/>
                </a:solidFill>
              </a:rPr>
              <a:t> II</a:t>
            </a:r>
          </a:p>
          <a:p>
            <a:r>
              <a:rPr lang="en-CA" dirty="0">
                <a:solidFill>
                  <a:schemeClr val="bg1"/>
                </a:solidFill>
              </a:rPr>
              <a:t>Gustav Line</a:t>
            </a:r>
          </a:p>
          <a:p>
            <a:r>
              <a:rPr lang="en-CA" dirty="0" err="1">
                <a:solidFill>
                  <a:schemeClr val="bg1"/>
                </a:solidFill>
              </a:rPr>
              <a:t>Sant</a:t>
            </a:r>
            <a:r>
              <a:rPr lang="en-CA" dirty="0">
                <a:solidFill>
                  <a:schemeClr val="bg1"/>
                </a:solidFill>
              </a:rPr>
              <a:t>' Angelo in </a:t>
            </a:r>
            <a:r>
              <a:rPr lang="en-CA" dirty="0" err="1">
                <a:solidFill>
                  <a:schemeClr val="bg1"/>
                </a:solidFill>
              </a:rPr>
              <a:t>Teodice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Pignataro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Liri</a:t>
            </a:r>
            <a:r>
              <a:rPr lang="en-CA" dirty="0">
                <a:solidFill>
                  <a:schemeClr val="bg1"/>
                </a:solidFill>
              </a:rPr>
              <a:t> Valley</a:t>
            </a:r>
          </a:p>
          <a:p>
            <a:r>
              <a:rPr lang="en-CA" dirty="0">
                <a:solidFill>
                  <a:schemeClr val="bg1"/>
                </a:solidFill>
              </a:rPr>
              <a:t>Hitler Line</a:t>
            </a:r>
          </a:p>
          <a:p>
            <a:r>
              <a:rPr lang="en-CA" dirty="0">
                <a:solidFill>
                  <a:schemeClr val="bg1"/>
                </a:solidFill>
              </a:rPr>
              <a:t>Aquino</a:t>
            </a:r>
          </a:p>
          <a:p>
            <a:r>
              <a:rPr lang="en-CA" dirty="0" err="1">
                <a:solidFill>
                  <a:schemeClr val="bg1"/>
                </a:solidFill>
              </a:rPr>
              <a:t>Melfa</a:t>
            </a:r>
            <a:r>
              <a:rPr lang="en-CA" dirty="0">
                <a:solidFill>
                  <a:schemeClr val="bg1"/>
                </a:solidFill>
              </a:rPr>
              <a:t> Crossing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Ceprano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Torrice</a:t>
            </a:r>
            <a:r>
              <a:rPr lang="en-CA" dirty="0">
                <a:solidFill>
                  <a:schemeClr val="bg1"/>
                </a:solidFill>
              </a:rPr>
              <a:t> Crossroads</a:t>
            </a:r>
          </a:p>
          <a:p>
            <a:r>
              <a:rPr lang="en-CA" dirty="0">
                <a:solidFill>
                  <a:schemeClr val="bg1"/>
                </a:solidFill>
              </a:rPr>
              <a:t>Rome</a:t>
            </a:r>
          </a:p>
          <a:p>
            <a:r>
              <a:rPr lang="en-CA" dirty="0">
                <a:solidFill>
                  <a:schemeClr val="bg1"/>
                </a:solidFill>
              </a:rPr>
              <a:t>Advance to the Tiber</a:t>
            </a:r>
          </a:p>
          <a:p>
            <a:r>
              <a:rPr lang="en-CA" dirty="0" err="1">
                <a:solidFill>
                  <a:schemeClr val="bg1"/>
                </a:solidFill>
              </a:rPr>
              <a:t>Trasimene</a:t>
            </a:r>
            <a:r>
              <a:rPr lang="en-CA" dirty="0">
                <a:solidFill>
                  <a:schemeClr val="bg1"/>
                </a:solidFill>
              </a:rPr>
              <a:t> Line</a:t>
            </a:r>
          </a:p>
          <a:p>
            <a:r>
              <a:rPr lang="en-CA" dirty="0" err="1">
                <a:solidFill>
                  <a:schemeClr val="bg1"/>
                </a:solidFill>
              </a:rPr>
              <a:t>Sanfatucchio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Arezzo</a:t>
            </a:r>
          </a:p>
          <a:p>
            <a:r>
              <a:rPr lang="en-CA" dirty="0">
                <a:solidFill>
                  <a:schemeClr val="bg1"/>
                </a:solidFill>
              </a:rPr>
              <a:t>Advance to Florence</a:t>
            </a:r>
          </a:p>
          <a:p>
            <a:r>
              <a:rPr lang="en-CA" dirty="0" err="1">
                <a:solidFill>
                  <a:schemeClr val="bg1"/>
                </a:solidFill>
              </a:rPr>
              <a:t>Cerrone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Gothic </a:t>
            </a:r>
            <a:r>
              <a:rPr lang="en-CA" dirty="0" smtClean="0">
                <a:solidFill>
                  <a:schemeClr val="bg1"/>
                </a:solidFill>
              </a:rPr>
              <a:t>Line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Monteciccardo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Monte </a:t>
            </a:r>
            <a:r>
              <a:rPr lang="en-CA" dirty="0" err="1" smtClean="0">
                <a:solidFill>
                  <a:schemeClr val="bg1"/>
                </a:solidFill>
              </a:rPr>
              <a:t>Luro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446" y="54114"/>
            <a:ext cx="51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Battle </a:t>
            </a:r>
            <a:r>
              <a:rPr lang="en-US" sz="4000" b="1" dirty="0" err="1" smtClean="0">
                <a:solidFill>
                  <a:schemeClr val="bg1"/>
                </a:solidFill>
              </a:rPr>
              <a:t>Honours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2371" y="762000"/>
            <a:ext cx="24055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Borgo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Santa Maria</a:t>
            </a:r>
          </a:p>
          <a:p>
            <a:r>
              <a:rPr lang="en-CA" dirty="0" err="1">
                <a:solidFill>
                  <a:schemeClr val="bg1"/>
                </a:solidFill>
              </a:rPr>
              <a:t>Tomba</a:t>
            </a:r>
            <a:r>
              <a:rPr lang="en-CA" dirty="0">
                <a:solidFill>
                  <a:schemeClr val="bg1"/>
                </a:solidFill>
              </a:rPr>
              <a:t> di Pesaro</a:t>
            </a:r>
          </a:p>
          <a:p>
            <a:r>
              <a:rPr lang="en-CA" dirty="0" err="1">
                <a:solidFill>
                  <a:schemeClr val="bg1"/>
                </a:solidFill>
              </a:rPr>
              <a:t>Coriano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 smtClean="0">
                <a:solidFill>
                  <a:schemeClr val="bg1"/>
                </a:solidFill>
              </a:rPr>
              <a:t>Lamone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Crossing</a:t>
            </a:r>
          </a:p>
          <a:p>
            <a:r>
              <a:rPr lang="en-CA" dirty="0" err="1">
                <a:solidFill>
                  <a:schemeClr val="bg1"/>
                </a:solidFill>
              </a:rPr>
              <a:t>Misano</a:t>
            </a:r>
            <a:r>
              <a:rPr lang="en-CA" dirty="0">
                <a:solidFill>
                  <a:schemeClr val="bg1"/>
                </a:solidFill>
              </a:rPr>
              <a:t> Ridge</a:t>
            </a:r>
          </a:p>
          <a:p>
            <a:r>
              <a:rPr lang="en-CA" dirty="0">
                <a:solidFill>
                  <a:schemeClr val="bg1"/>
                </a:solidFill>
              </a:rPr>
              <a:t>Rimini Line</a:t>
            </a:r>
          </a:p>
          <a:p>
            <a:r>
              <a:rPr lang="en-CA" dirty="0">
                <a:solidFill>
                  <a:schemeClr val="bg1"/>
                </a:solidFill>
              </a:rPr>
              <a:t>San Martino-San Lorenzo</a:t>
            </a:r>
          </a:p>
          <a:p>
            <a:r>
              <a:rPr lang="en-CA" dirty="0">
                <a:solidFill>
                  <a:schemeClr val="bg1"/>
                </a:solidFill>
              </a:rPr>
              <a:t>San Fortunato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Casale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Sant' Angelo in Salute</a:t>
            </a:r>
          </a:p>
          <a:p>
            <a:r>
              <a:rPr lang="it-IT" dirty="0">
                <a:solidFill>
                  <a:schemeClr val="bg1"/>
                </a:solidFill>
              </a:rPr>
              <a:t>Bulgaria Village</a:t>
            </a:r>
          </a:p>
          <a:p>
            <a:r>
              <a:rPr lang="it-IT" dirty="0">
                <a:solidFill>
                  <a:schemeClr val="bg1"/>
                </a:solidFill>
              </a:rPr>
              <a:t>Cesena</a:t>
            </a:r>
          </a:p>
          <a:p>
            <a:r>
              <a:rPr lang="it-IT" dirty="0">
                <a:solidFill>
                  <a:schemeClr val="bg1"/>
                </a:solidFill>
              </a:rPr>
              <a:t>Pisciatello</a:t>
            </a:r>
          </a:p>
          <a:p>
            <a:r>
              <a:rPr lang="it-IT" dirty="0">
                <a:solidFill>
                  <a:schemeClr val="bg1"/>
                </a:solidFill>
              </a:rPr>
              <a:t>Savio Bridgehead</a:t>
            </a:r>
          </a:p>
          <a:p>
            <a:r>
              <a:rPr lang="it-IT" dirty="0">
                <a:solidFill>
                  <a:schemeClr val="bg1"/>
                </a:solidFill>
              </a:rPr>
              <a:t>Capture of Ravenna</a:t>
            </a:r>
          </a:p>
          <a:p>
            <a:r>
              <a:rPr lang="it-IT" dirty="0">
                <a:solidFill>
                  <a:schemeClr val="bg1"/>
                </a:solidFill>
              </a:rPr>
              <a:t>Naviglio Canal</a:t>
            </a:r>
          </a:p>
          <a:p>
            <a:r>
              <a:rPr lang="it-IT" dirty="0">
                <a:solidFill>
                  <a:schemeClr val="bg1"/>
                </a:solidFill>
              </a:rPr>
              <a:t>Fosso Vecchio</a:t>
            </a:r>
          </a:p>
          <a:p>
            <a:r>
              <a:rPr lang="it-IT" dirty="0">
                <a:solidFill>
                  <a:schemeClr val="bg1"/>
                </a:solidFill>
              </a:rPr>
              <a:t>Fosso Munio</a:t>
            </a:r>
          </a:p>
          <a:p>
            <a:r>
              <a:rPr lang="it-IT" dirty="0">
                <a:solidFill>
                  <a:schemeClr val="bg1"/>
                </a:solidFill>
              </a:rPr>
              <a:t>Coventello-Comacchio</a:t>
            </a:r>
          </a:p>
          <a:p>
            <a:r>
              <a:rPr lang="it-IT" dirty="0">
                <a:solidFill>
                  <a:schemeClr val="bg1"/>
                </a:solidFill>
              </a:rPr>
              <a:t>Granarolo</a:t>
            </a:r>
          </a:p>
          <a:p>
            <a:r>
              <a:rPr lang="it-IT" dirty="0">
                <a:solidFill>
                  <a:schemeClr val="bg1"/>
                </a:solidFill>
              </a:rPr>
              <a:t>Monte La </a:t>
            </a:r>
            <a:r>
              <a:rPr lang="it-IT" dirty="0" smtClean="0">
                <a:solidFill>
                  <a:schemeClr val="bg1"/>
                </a:solidFill>
              </a:rPr>
              <a:t>Pieve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101" y="722046"/>
            <a:ext cx="34277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Monte </a:t>
            </a:r>
            <a:r>
              <a:rPr lang="fr-CA" dirty="0" err="1">
                <a:solidFill>
                  <a:schemeClr val="bg1"/>
                </a:solidFill>
              </a:rPr>
              <a:t>Spaduro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Southern France</a:t>
            </a:r>
          </a:p>
          <a:p>
            <a:r>
              <a:rPr lang="en-CA" dirty="0">
                <a:solidFill>
                  <a:schemeClr val="bg1"/>
                </a:solidFill>
              </a:rPr>
              <a:t>Normandy Landing</a:t>
            </a:r>
          </a:p>
          <a:p>
            <a:r>
              <a:rPr lang="en-CA" dirty="0" err="1">
                <a:solidFill>
                  <a:schemeClr val="bg1"/>
                </a:solidFill>
              </a:rPr>
              <a:t>Authie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Putot-en-Bessin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 err="1">
                <a:solidFill>
                  <a:schemeClr val="bg1"/>
                </a:solidFill>
              </a:rPr>
              <a:t>Bretteville</a:t>
            </a:r>
            <a:r>
              <a:rPr lang="fr-CA" dirty="0">
                <a:solidFill>
                  <a:schemeClr val="bg1"/>
                </a:solidFill>
              </a:rPr>
              <a:t>-l'Orgueilleuse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Le Mesnil-</a:t>
            </a:r>
            <a:r>
              <a:rPr lang="fr-CA" dirty="0" err="1">
                <a:solidFill>
                  <a:schemeClr val="bg1"/>
                </a:solidFill>
              </a:rPr>
              <a:t>Patry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Caen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Carpiquet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</a:t>
            </a:r>
            <a:r>
              <a:rPr lang="en-CA" dirty="0" err="1">
                <a:solidFill>
                  <a:schemeClr val="bg1"/>
                </a:solidFill>
              </a:rPr>
              <a:t>Orne</a:t>
            </a:r>
            <a:r>
              <a:rPr lang="en-CA" dirty="0">
                <a:solidFill>
                  <a:schemeClr val="bg1"/>
                </a:solidFill>
              </a:rPr>
              <a:t> or The </a:t>
            </a:r>
            <a:r>
              <a:rPr lang="en-CA" dirty="0" err="1">
                <a:solidFill>
                  <a:schemeClr val="bg1"/>
                </a:solidFill>
              </a:rPr>
              <a:t>Orne</a:t>
            </a:r>
            <a:r>
              <a:rPr lang="en-CA" dirty="0">
                <a:solidFill>
                  <a:schemeClr val="bg1"/>
                </a:solidFill>
              </a:rPr>
              <a:t> (</a:t>
            </a:r>
            <a:r>
              <a:rPr lang="en-CA" dirty="0" err="1">
                <a:solidFill>
                  <a:schemeClr val="bg1"/>
                </a:solidFill>
              </a:rPr>
              <a:t>Buron</a:t>
            </a:r>
            <a:r>
              <a:rPr lang="en-CA" dirty="0">
                <a:solidFill>
                  <a:schemeClr val="bg1"/>
                </a:solidFill>
              </a:rPr>
              <a:t>)</a:t>
            </a:r>
          </a:p>
          <a:p>
            <a:r>
              <a:rPr lang="fr-CA" dirty="0" err="1">
                <a:solidFill>
                  <a:schemeClr val="bg1"/>
                </a:solidFill>
              </a:rPr>
              <a:t>Bourguebus</a:t>
            </a:r>
            <a:r>
              <a:rPr lang="fr-CA" dirty="0">
                <a:solidFill>
                  <a:schemeClr val="bg1"/>
                </a:solidFill>
              </a:rPr>
              <a:t> Ridge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Faubourg de </a:t>
            </a:r>
            <a:r>
              <a:rPr lang="fr-CA" dirty="0" err="1">
                <a:solidFill>
                  <a:schemeClr val="bg1"/>
                </a:solidFill>
              </a:rPr>
              <a:t>Vaucelles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St. André-sur-Orne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 err="1">
                <a:solidFill>
                  <a:schemeClr val="bg1"/>
                </a:solidFill>
              </a:rPr>
              <a:t>Maltot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Verrières Ridge - Tilly-la-Campagne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Falaise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Falaise </a:t>
            </a:r>
            <a:r>
              <a:rPr lang="fr-CA" dirty="0" smtClean="0">
                <a:solidFill>
                  <a:schemeClr val="bg1"/>
                </a:solidFill>
              </a:rPr>
              <a:t>Road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Quesnay Wood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446" y="54114"/>
            <a:ext cx="51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Battle </a:t>
            </a:r>
            <a:r>
              <a:rPr lang="en-US" sz="4000" b="1" dirty="0" err="1" smtClean="0">
                <a:solidFill>
                  <a:schemeClr val="bg1"/>
                </a:solidFill>
              </a:rPr>
              <a:t>Honours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0576" y="722046"/>
            <a:ext cx="2782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Clair </a:t>
            </a:r>
            <a:r>
              <a:rPr lang="fr-CA" dirty="0" err="1">
                <a:solidFill>
                  <a:schemeClr val="bg1"/>
                </a:solidFill>
              </a:rPr>
              <a:t>Tizon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The </a:t>
            </a:r>
            <a:r>
              <a:rPr lang="fr-CA" dirty="0" err="1">
                <a:solidFill>
                  <a:schemeClr val="bg1"/>
                </a:solidFill>
              </a:rPr>
              <a:t>Laison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 err="1" smtClean="0">
                <a:solidFill>
                  <a:schemeClr val="bg1"/>
                </a:solidFill>
              </a:rPr>
              <a:t>Chambois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St. </a:t>
            </a:r>
            <a:r>
              <a:rPr lang="fr-CA" dirty="0" smtClean="0">
                <a:solidFill>
                  <a:schemeClr val="bg1"/>
                </a:solidFill>
              </a:rPr>
              <a:t>Lambert-sur-Dives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Dives </a:t>
            </a:r>
            <a:r>
              <a:rPr lang="fr-CA" dirty="0" err="1">
                <a:solidFill>
                  <a:schemeClr val="bg1"/>
                </a:solidFill>
              </a:rPr>
              <a:t>Crossing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Forêt de la </a:t>
            </a:r>
            <a:r>
              <a:rPr lang="fr-CA" dirty="0" err="1">
                <a:solidFill>
                  <a:schemeClr val="bg1"/>
                </a:solidFill>
              </a:rPr>
              <a:t>Londe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The Seine, 1944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 err="1">
                <a:solidFill>
                  <a:schemeClr val="bg1"/>
                </a:solidFill>
              </a:rPr>
              <a:t>Dunkirk</a:t>
            </a:r>
            <a:r>
              <a:rPr lang="fr-CA" dirty="0">
                <a:solidFill>
                  <a:schemeClr val="bg1"/>
                </a:solidFill>
              </a:rPr>
              <a:t>, 1944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Le Havre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Boulogne, 1944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Calais, 1944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Moerbrugge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err="1" smtClean="0">
                <a:solidFill>
                  <a:schemeClr val="bg1"/>
                </a:solidFill>
              </a:rPr>
              <a:t>Moerkerke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Wyneghem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Antwerp-</a:t>
            </a:r>
            <a:r>
              <a:rPr lang="en-CA" dirty="0" err="1">
                <a:solidFill>
                  <a:schemeClr val="bg1"/>
                </a:solidFill>
              </a:rPr>
              <a:t>Turnhout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Canal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Scheldt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Leopold </a:t>
            </a:r>
            <a:r>
              <a:rPr lang="en-CA" dirty="0">
                <a:solidFill>
                  <a:schemeClr val="bg1"/>
                </a:solidFill>
              </a:rPr>
              <a:t>Canal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Woensdrecht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2001" y="722047"/>
            <a:ext cx="2258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Savojaards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Plaat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Breskens</a:t>
            </a:r>
            <a:r>
              <a:rPr lang="en-CA" dirty="0">
                <a:solidFill>
                  <a:schemeClr val="bg1"/>
                </a:solidFill>
              </a:rPr>
              <a:t> Pocket</a:t>
            </a:r>
          </a:p>
          <a:p>
            <a:r>
              <a:rPr lang="en-CA" dirty="0">
                <a:solidFill>
                  <a:schemeClr val="bg1"/>
                </a:solidFill>
              </a:rPr>
              <a:t>South </a:t>
            </a:r>
            <a:r>
              <a:rPr lang="en-CA" dirty="0" err="1">
                <a:solidFill>
                  <a:schemeClr val="bg1"/>
                </a:solidFill>
              </a:rPr>
              <a:t>Beveland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Walcheren Causeway</a:t>
            </a:r>
          </a:p>
          <a:p>
            <a:r>
              <a:rPr lang="en-CA" dirty="0">
                <a:solidFill>
                  <a:schemeClr val="bg1"/>
                </a:solidFill>
              </a:rPr>
              <a:t>The Lower Maas</a:t>
            </a:r>
          </a:p>
          <a:p>
            <a:r>
              <a:rPr lang="en-CA" dirty="0" err="1">
                <a:solidFill>
                  <a:schemeClr val="bg1"/>
                </a:solidFill>
              </a:rPr>
              <a:t>Kapelsche</a:t>
            </a:r>
            <a:r>
              <a:rPr lang="en-CA" dirty="0">
                <a:solidFill>
                  <a:schemeClr val="bg1"/>
                </a:solidFill>
              </a:rPr>
              <a:t> Veer</a:t>
            </a:r>
          </a:p>
          <a:p>
            <a:r>
              <a:rPr lang="en-CA" dirty="0">
                <a:solidFill>
                  <a:schemeClr val="bg1"/>
                </a:solidFill>
              </a:rPr>
              <a:t>The </a:t>
            </a:r>
            <a:r>
              <a:rPr lang="en-CA" dirty="0" err="1">
                <a:solidFill>
                  <a:schemeClr val="bg1"/>
                </a:solidFill>
              </a:rPr>
              <a:t>Roer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The Ardennes</a:t>
            </a:r>
          </a:p>
          <a:p>
            <a:r>
              <a:rPr lang="en-CA" dirty="0">
                <a:solidFill>
                  <a:schemeClr val="bg1"/>
                </a:solidFill>
              </a:rPr>
              <a:t>The Rhineland</a:t>
            </a:r>
          </a:p>
          <a:p>
            <a:r>
              <a:rPr lang="en-CA" dirty="0">
                <a:solidFill>
                  <a:schemeClr val="bg1"/>
                </a:solidFill>
              </a:rPr>
              <a:t>The </a:t>
            </a:r>
            <a:r>
              <a:rPr lang="en-CA" dirty="0" err="1" smtClean="0">
                <a:solidFill>
                  <a:schemeClr val="bg1"/>
                </a:solidFill>
              </a:rPr>
              <a:t>Reichswald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Waal </a:t>
            </a:r>
            <a:r>
              <a:rPr lang="en-CA" dirty="0">
                <a:solidFill>
                  <a:schemeClr val="bg1"/>
                </a:solidFill>
              </a:rPr>
              <a:t>Flats</a:t>
            </a:r>
          </a:p>
          <a:p>
            <a:r>
              <a:rPr lang="en-CA" dirty="0">
                <a:solidFill>
                  <a:schemeClr val="bg1"/>
                </a:solidFill>
              </a:rPr>
              <a:t>Cleve</a:t>
            </a:r>
          </a:p>
          <a:p>
            <a:r>
              <a:rPr lang="en-CA" dirty="0" err="1">
                <a:solidFill>
                  <a:schemeClr val="bg1"/>
                </a:solidFill>
              </a:rPr>
              <a:t>Moyland</a:t>
            </a:r>
            <a:r>
              <a:rPr lang="en-CA" dirty="0">
                <a:solidFill>
                  <a:schemeClr val="bg1"/>
                </a:solidFill>
              </a:rPr>
              <a:t> Wood</a:t>
            </a:r>
          </a:p>
          <a:p>
            <a:r>
              <a:rPr lang="en-CA" dirty="0" err="1">
                <a:solidFill>
                  <a:schemeClr val="bg1"/>
                </a:solidFill>
              </a:rPr>
              <a:t>Goch</a:t>
            </a:r>
            <a:r>
              <a:rPr lang="en-CA" dirty="0">
                <a:solidFill>
                  <a:schemeClr val="bg1"/>
                </a:solidFill>
              </a:rPr>
              <a:t>-Calcar </a:t>
            </a:r>
            <a:r>
              <a:rPr lang="en-CA" dirty="0" smtClean="0">
                <a:solidFill>
                  <a:schemeClr val="bg1"/>
                </a:solidFill>
              </a:rPr>
              <a:t>Road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</a:t>
            </a:r>
            <a:r>
              <a:rPr lang="en-CA" dirty="0" err="1">
                <a:solidFill>
                  <a:schemeClr val="bg1"/>
                </a:solidFill>
              </a:rPr>
              <a:t>Hochwald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Veen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Xanten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Rhine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73193" y="762000"/>
            <a:ext cx="1818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Emmerich</a:t>
            </a:r>
            <a:r>
              <a:rPr lang="en-CA" dirty="0" smtClean="0">
                <a:solidFill>
                  <a:schemeClr val="bg1"/>
                </a:solidFill>
              </a:rPr>
              <a:t>-Hoch </a:t>
            </a:r>
            <a:r>
              <a:rPr lang="en-CA" dirty="0" err="1">
                <a:solidFill>
                  <a:schemeClr val="bg1"/>
                </a:solidFill>
              </a:rPr>
              <a:t>Elten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 err="1">
                <a:solidFill>
                  <a:schemeClr val="bg1"/>
                </a:solidFill>
              </a:rPr>
              <a:t>Twente</a:t>
            </a:r>
            <a:r>
              <a:rPr lang="en-CA" dirty="0">
                <a:solidFill>
                  <a:schemeClr val="bg1"/>
                </a:solidFill>
              </a:rPr>
              <a:t> Canal</a:t>
            </a:r>
          </a:p>
          <a:p>
            <a:r>
              <a:rPr lang="en-CA" dirty="0" err="1">
                <a:solidFill>
                  <a:schemeClr val="bg1"/>
                </a:solidFill>
              </a:rPr>
              <a:t>Zutphen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Deventer</a:t>
            </a:r>
          </a:p>
          <a:p>
            <a:r>
              <a:rPr lang="en-CA" dirty="0">
                <a:solidFill>
                  <a:schemeClr val="bg1"/>
                </a:solidFill>
              </a:rPr>
              <a:t>Apeldoorn</a:t>
            </a:r>
          </a:p>
          <a:p>
            <a:r>
              <a:rPr lang="en-CA" dirty="0">
                <a:solidFill>
                  <a:schemeClr val="bg1"/>
                </a:solidFill>
              </a:rPr>
              <a:t>Arnhem, 1945</a:t>
            </a:r>
          </a:p>
          <a:p>
            <a:r>
              <a:rPr lang="en-CA" dirty="0">
                <a:solidFill>
                  <a:schemeClr val="bg1"/>
                </a:solidFill>
              </a:rPr>
              <a:t>Groningen</a:t>
            </a:r>
          </a:p>
          <a:p>
            <a:r>
              <a:rPr lang="en-CA" dirty="0" err="1">
                <a:solidFill>
                  <a:schemeClr val="bg1"/>
                </a:solidFill>
              </a:rPr>
              <a:t>Friesoythe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Ijsselmeer</a:t>
            </a:r>
          </a:p>
          <a:p>
            <a:r>
              <a:rPr lang="en-CA" dirty="0" err="1">
                <a:solidFill>
                  <a:schemeClr val="bg1"/>
                </a:solidFill>
              </a:rPr>
              <a:t>Küsten</a:t>
            </a:r>
            <a:r>
              <a:rPr lang="en-CA" dirty="0">
                <a:solidFill>
                  <a:schemeClr val="bg1"/>
                </a:solidFill>
              </a:rPr>
              <a:t> Canal</a:t>
            </a:r>
          </a:p>
          <a:p>
            <a:r>
              <a:rPr lang="en-CA" dirty="0" err="1">
                <a:solidFill>
                  <a:schemeClr val="bg1"/>
                </a:solidFill>
              </a:rPr>
              <a:t>Delfzijl</a:t>
            </a:r>
            <a:r>
              <a:rPr lang="en-CA" dirty="0">
                <a:solidFill>
                  <a:schemeClr val="bg1"/>
                </a:solidFill>
              </a:rPr>
              <a:t> Pocket</a:t>
            </a:r>
          </a:p>
          <a:p>
            <a:r>
              <a:rPr lang="en-CA" dirty="0">
                <a:solidFill>
                  <a:schemeClr val="bg1"/>
                </a:solidFill>
              </a:rPr>
              <a:t>Bad </a:t>
            </a:r>
            <a:r>
              <a:rPr lang="en-CA" dirty="0" err="1">
                <a:solidFill>
                  <a:schemeClr val="bg1"/>
                </a:solidFill>
              </a:rPr>
              <a:t>Zwischenahn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Oldenburg</a:t>
            </a:r>
          </a:p>
          <a:p>
            <a:r>
              <a:rPr lang="en-CA" dirty="0">
                <a:solidFill>
                  <a:schemeClr val="bg1"/>
                </a:solidFill>
              </a:rPr>
              <a:t>Leer</a:t>
            </a:r>
          </a:p>
          <a:p>
            <a:r>
              <a:rPr lang="en-CA" dirty="0" err="1">
                <a:solidFill>
                  <a:schemeClr val="bg1"/>
                </a:solidFill>
              </a:rPr>
              <a:t>Wagenborgen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667</Words>
  <Application>Microsoft Office PowerPoint</Application>
  <PresentationFormat>Widescreen</PresentationFormat>
  <Paragraphs>210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Jensen</dc:creator>
  <cp:lastModifiedBy>Leon Jensen</cp:lastModifiedBy>
  <cp:revision>61</cp:revision>
  <dcterms:created xsi:type="dcterms:W3CDTF">2017-11-03T18:21:51Z</dcterms:created>
  <dcterms:modified xsi:type="dcterms:W3CDTF">2017-11-08T04:41:27Z</dcterms:modified>
</cp:coreProperties>
</file>