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58" r:id="rId4"/>
    <p:sldId id="260" r:id="rId5"/>
    <p:sldId id="269" r:id="rId6"/>
    <p:sldId id="261" r:id="rId7"/>
    <p:sldId id="262" r:id="rId8"/>
    <p:sldId id="275" r:id="rId9"/>
    <p:sldId id="263" r:id="rId10"/>
    <p:sldId id="264" r:id="rId11"/>
    <p:sldId id="266" r:id="rId12"/>
    <p:sldId id="265" r:id="rId13"/>
    <p:sldId id="267" r:id="rId14"/>
    <p:sldId id="268" r:id="rId15"/>
    <p:sldId id="270" r:id="rId16"/>
    <p:sldId id="271" r:id="rId17"/>
    <p:sldId id="272" r:id="rId18"/>
    <p:sldId id="273"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pos="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showGuides="1">
      <p:cViewPr varScale="1">
        <p:scale>
          <a:sx n="71" d="100"/>
          <a:sy n="71" d="100"/>
        </p:scale>
        <p:origin x="492" y="60"/>
      </p:cViewPr>
      <p:guideLst>
        <p:guide orient="horz" pos="600"/>
        <p:guide pos="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60147B2-D709-4E26-A3BD-672ED7DDCAF7}" type="datetimeFigureOut">
              <a:rPr lang="en-CA" smtClean="0"/>
              <a:t>2017-11-07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392276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0147B2-D709-4E26-A3BD-672ED7DDCAF7}" type="datetimeFigureOut">
              <a:rPr lang="en-CA" smtClean="0"/>
              <a:t>2017-11-07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375271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0147B2-D709-4E26-A3BD-672ED7DDCAF7}" type="datetimeFigureOut">
              <a:rPr lang="en-CA" smtClean="0"/>
              <a:t>2017-11-07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185883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0147B2-D709-4E26-A3BD-672ED7DDCAF7}" type="datetimeFigureOut">
              <a:rPr lang="en-CA" smtClean="0"/>
              <a:t>2017-11-07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126623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147B2-D709-4E26-A3BD-672ED7DDCAF7}" type="datetimeFigureOut">
              <a:rPr lang="en-CA" smtClean="0"/>
              <a:t>2017-11-07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316014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60147B2-D709-4E26-A3BD-672ED7DDCAF7}" type="datetimeFigureOut">
              <a:rPr lang="en-CA" smtClean="0"/>
              <a:t>2017-11-07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236099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60147B2-D709-4E26-A3BD-672ED7DDCAF7}" type="datetimeFigureOut">
              <a:rPr lang="en-CA" smtClean="0"/>
              <a:t>2017-11-07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4051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60147B2-D709-4E26-A3BD-672ED7DDCAF7}" type="datetimeFigureOut">
              <a:rPr lang="en-CA" smtClean="0"/>
              <a:t>2017-11-07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413047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147B2-D709-4E26-A3BD-672ED7DDCAF7}" type="datetimeFigureOut">
              <a:rPr lang="en-CA" smtClean="0"/>
              <a:t>2017-11-07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91142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147B2-D709-4E26-A3BD-672ED7DDCAF7}" type="datetimeFigureOut">
              <a:rPr lang="en-CA" smtClean="0"/>
              <a:t>2017-11-07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170104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147B2-D709-4E26-A3BD-672ED7DDCAF7}" type="datetimeFigureOut">
              <a:rPr lang="en-CA" smtClean="0"/>
              <a:t>2017-11-07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F99E73-D76F-438D-910B-89517FFCA171}" type="slidenum">
              <a:rPr lang="en-CA" smtClean="0"/>
              <a:t>‹#›</a:t>
            </a:fld>
            <a:endParaRPr lang="en-CA"/>
          </a:p>
        </p:txBody>
      </p:sp>
    </p:spTree>
    <p:extLst>
      <p:ext uri="{BB962C8B-B14F-4D97-AF65-F5344CB8AC3E}">
        <p14:creationId xmlns:p14="http://schemas.microsoft.com/office/powerpoint/2010/main" val="340291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147B2-D709-4E26-A3BD-672ED7DDCAF7}" type="datetimeFigureOut">
              <a:rPr lang="en-CA" smtClean="0"/>
              <a:t>2017-11-07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99E73-D76F-438D-910B-89517FFCA171}" type="slidenum">
              <a:rPr lang="en-CA" smtClean="0"/>
              <a:t>‹#›</a:t>
            </a:fld>
            <a:endParaRPr lang="en-CA"/>
          </a:p>
        </p:txBody>
      </p:sp>
    </p:spTree>
    <p:extLst>
      <p:ext uri="{BB962C8B-B14F-4D97-AF65-F5344CB8AC3E}">
        <p14:creationId xmlns:p14="http://schemas.microsoft.com/office/powerpoint/2010/main" val="302923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vancouvergunners.ca/"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1754" y="1332141"/>
            <a:ext cx="9076766" cy="3600986"/>
          </a:xfrm>
          <a:prstGeom prst="rect">
            <a:avLst/>
          </a:prstGeom>
          <a:noFill/>
        </p:spPr>
        <p:txBody>
          <a:bodyPr wrap="square" rtlCol="0">
            <a:spAutoFit/>
          </a:bodyPr>
          <a:lstStyle/>
          <a:p>
            <a:r>
              <a:rPr lang="en-US" sz="3200" dirty="0" smtClean="0">
                <a:solidFill>
                  <a:schemeClr val="bg1"/>
                </a:solidFill>
              </a:rPr>
              <a:t>Leon Jensen </a:t>
            </a:r>
            <a:r>
              <a:rPr lang="en-US" sz="3200" dirty="0" err="1" smtClean="0">
                <a:solidFill>
                  <a:schemeClr val="bg1"/>
                </a:solidFill>
              </a:rPr>
              <a:t>OMM</a:t>
            </a:r>
            <a:r>
              <a:rPr lang="en-US" sz="3200" dirty="0" smtClean="0">
                <a:solidFill>
                  <a:schemeClr val="bg1"/>
                </a:solidFill>
              </a:rPr>
              <a:t> CD</a:t>
            </a:r>
          </a:p>
          <a:p>
            <a:r>
              <a:rPr lang="en-CA" sz="2800" dirty="0">
                <a:solidFill>
                  <a:schemeClr val="bg1"/>
                </a:solidFill>
              </a:rPr>
              <a:t>	E</a:t>
            </a:r>
            <a:r>
              <a:rPr lang="en-CA" sz="2800" dirty="0" smtClean="0">
                <a:solidFill>
                  <a:schemeClr val="bg1"/>
                </a:solidFill>
              </a:rPr>
              <a:t>nrolled 15</a:t>
            </a:r>
            <a:r>
              <a:rPr lang="en-CA" sz="2800" baseline="30000" dirty="0" smtClean="0">
                <a:solidFill>
                  <a:schemeClr val="bg1"/>
                </a:solidFill>
              </a:rPr>
              <a:t>th</a:t>
            </a:r>
            <a:r>
              <a:rPr lang="en-CA" sz="2800" dirty="0" smtClean="0">
                <a:solidFill>
                  <a:schemeClr val="bg1"/>
                </a:solidFill>
              </a:rPr>
              <a:t> Field Artillery Regiment RCA Oct 1970</a:t>
            </a:r>
          </a:p>
          <a:p>
            <a:r>
              <a:rPr lang="en-CA" sz="2800" dirty="0">
                <a:solidFill>
                  <a:schemeClr val="bg1"/>
                </a:solidFill>
              </a:rPr>
              <a:t>	</a:t>
            </a:r>
            <a:r>
              <a:rPr lang="en-CA" sz="2800" dirty="0" smtClean="0">
                <a:solidFill>
                  <a:schemeClr val="bg1"/>
                </a:solidFill>
              </a:rPr>
              <a:t>Regimental </a:t>
            </a:r>
            <a:r>
              <a:rPr lang="en-CA" sz="2800" dirty="0">
                <a:solidFill>
                  <a:schemeClr val="bg1"/>
                </a:solidFill>
              </a:rPr>
              <a:t>Sergeant Major </a:t>
            </a:r>
            <a:r>
              <a:rPr lang="en-CA" sz="2800" dirty="0" smtClean="0">
                <a:solidFill>
                  <a:schemeClr val="bg1"/>
                </a:solidFill>
              </a:rPr>
              <a:t>1986-1988</a:t>
            </a:r>
          </a:p>
          <a:p>
            <a:r>
              <a:rPr lang="en-CA" sz="2800" dirty="0" smtClean="0">
                <a:solidFill>
                  <a:schemeClr val="bg1"/>
                </a:solidFill>
              </a:rPr>
              <a:t>	Commanding </a:t>
            </a:r>
            <a:r>
              <a:rPr lang="en-CA" sz="2800" dirty="0">
                <a:solidFill>
                  <a:schemeClr val="bg1"/>
                </a:solidFill>
              </a:rPr>
              <a:t>Officer </a:t>
            </a:r>
            <a:r>
              <a:rPr lang="en-CA" sz="2800" dirty="0" smtClean="0">
                <a:solidFill>
                  <a:schemeClr val="bg1"/>
                </a:solidFill>
              </a:rPr>
              <a:t>1998-2001</a:t>
            </a:r>
          </a:p>
          <a:p>
            <a:r>
              <a:rPr lang="en-US" sz="2800" dirty="0">
                <a:solidFill>
                  <a:schemeClr val="bg1"/>
                </a:solidFill>
              </a:rPr>
              <a:t>	</a:t>
            </a:r>
            <a:r>
              <a:rPr lang="en-US" sz="2800" dirty="0" smtClean="0">
                <a:solidFill>
                  <a:schemeClr val="bg1"/>
                </a:solidFill>
              </a:rPr>
              <a:t>President Vancouver Artillery Association</a:t>
            </a:r>
          </a:p>
          <a:p>
            <a:r>
              <a:rPr lang="en-US" sz="2800" dirty="0">
                <a:solidFill>
                  <a:schemeClr val="bg1"/>
                </a:solidFill>
              </a:rPr>
              <a:t>	</a:t>
            </a:r>
            <a:r>
              <a:rPr lang="en-US" sz="2800" dirty="0" smtClean="0">
                <a:solidFill>
                  <a:schemeClr val="bg1"/>
                </a:solidFill>
              </a:rPr>
              <a:t>Vice-President Royal Canadian Artillery Association</a:t>
            </a:r>
          </a:p>
          <a:p>
            <a:r>
              <a:rPr lang="en-US" sz="2800" dirty="0">
                <a:solidFill>
                  <a:schemeClr val="bg1"/>
                </a:solidFill>
              </a:rPr>
              <a:t>	</a:t>
            </a:r>
            <a:r>
              <a:rPr lang="en-US" sz="2800" dirty="0" smtClean="0">
                <a:solidFill>
                  <a:schemeClr val="bg1"/>
                </a:solidFill>
              </a:rPr>
              <a:t>Webmaster – </a:t>
            </a:r>
            <a:r>
              <a:rPr lang="en-US" sz="2800" dirty="0" smtClean="0">
                <a:solidFill>
                  <a:schemeClr val="bg1"/>
                </a:solidFill>
                <a:hlinkClick r:id="rId2"/>
              </a:rPr>
              <a:t>www.vancouvergunners.ca</a:t>
            </a:r>
            <a:endParaRPr lang="en-US" sz="2800" dirty="0" smtClean="0">
              <a:solidFill>
                <a:schemeClr val="bg1"/>
              </a:solidFill>
            </a:endParaRPr>
          </a:p>
          <a:p>
            <a:endParaRPr lang="en-CA" sz="2800" dirty="0">
              <a:solidFill>
                <a:schemeClr val="bg1"/>
              </a:solidFill>
            </a:endParaRPr>
          </a:p>
        </p:txBody>
      </p:sp>
      <p:pic>
        <p:nvPicPr>
          <p:cNvPr id="2050" name="Picture 2" descr="http://www.vancouvergunners.ca/uploads/2/5/3/2/25322670/004-18-01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5196" y="4526144"/>
            <a:ext cx="1673226" cy="2104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vancouvergunners.ca/uploads/2/5/3/2/25322670/2116949_ori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141" b="2591"/>
          <a:stretch/>
        </p:blipFill>
        <p:spPr bwMode="auto">
          <a:xfrm>
            <a:off x="575009" y="4526144"/>
            <a:ext cx="1459102" cy="21031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89" y="91311"/>
            <a:ext cx="1487021" cy="1722377"/>
          </a:xfrm>
          <a:prstGeom prst="rect">
            <a:avLst/>
          </a:prstGeom>
        </p:spPr>
      </p:pic>
    </p:spTree>
    <p:extLst>
      <p:ext uri="{BB962C8B-B14F-4D97-AF65-F5344CB8AC3E}">
        <p14:creationId xmlns:p14="http://schemas.microsoft.com/office/powerpoint/2010/main" val="56275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685" y="586856"/>
            <a:ext cx="8447963" cy="584775"/>
          </a:xfrm>
          <a:prstGeom prst="rect">
            <a:avLst/>
          </a:prstGeom>
          <a:noFill/>
        </p:spPr>
        <p:txBody>
          <a:bodyPr wrap="square" rtlCol="0">
            <a:spAutoFit/>
          </a:bodyPr>
          <a:lstStyle/>
          <a:p>
            <a:r>
              <a:rPr lang="en-US" sz="3200" b="1" dirty="0" smtClean="0">
                <a:solidFill>
                  <a:schemeClr val="bg1"/>
                </a:solidFill>
              </a:rPr>
              <a:t>31</a:t>
            </a:r>
            <a:r>
              <a:rPr lang="en-US" sz="3200" b="1" baseline="30000" dirty="0" smtClean="0">
                <a:solidFill>
                  <a:schemeClr val="bg1"/>
                </a:solidFill>
              </a:rPr>
              <a:t>st</a:t>
            </a:r>
            <a:r>
              <a:rPr lang="en-US" sz="3200" b="1" dirty="0" smtClean="0">
                <a:solidFill>
                  <a:schemeClr val="bg1"/>
                </a:solidFill>
              </a:rPr>
              <a:t> Battery,</a:t>
            </a:r>
            <a:r>
              <a:rPr lang="en-CA" sz="3200" b="1" dirty="0">
                <a:solidFill>
                  <a:schemeClr val="bg1"/>
                </a:solidFill>
              </a:rPr>
              <a:t> </a:t>
            </a:r>
            <a:r>
              <a:rPr lang="en-CA" sz="3200" b="1" dirty="0" smtClean="0">
                <a:solidFill>
                  <a:schemeClr val="bg1"/>
                </a:solidFill>
              </a:rPr>
              <a:t>8</a:t>
            </a:r>
            <a:r>
              <a:rPr lang="en-CA" sz="3200" b="1" baseline="30000" dirty="0" smtClean="0">
                <a:solidFill>
                  <a:schemeClr val="bg1"/>
                </a:solidFill>
              </a:rPr>
              <a:t>th</a:t>
            </a:r>
            <a:r>
              <a:rPr lang="en-CA" sz="3200" b="1" dirty="0" smtClean="0">
                <a:solidFill>
                  <a:schemeClr val="bg1"/>
                </a:solidFill>
              </a:rPr>
              <a:t> Brigade </a:t>
            </a:r>
            <a:r>
              <a:rPr lang="en-CA" sz="3200" b="1" dirty="0">
                <a:solidFill>
                  <a:schemeClr val="bg1"/>
                </a:solidFill>
              </a:rPr>
              <a:t>Canadian Field </a:t>
            </a:r>
            <a:r>
              <a:rPr lang="en-CA" sz="3200" b="1" dirty="0" smtClean="0">
                <a:solidFill>
                  <a:schemeClr val="bg1"/>
                </a:solidFill>
              </a:rPr>
              <a:t>Artillery</a:t>
            </a:r>
            <a:endParaRPr lang="en-CA" sz="3200" dirty="0">
              <a:solidFill>
                <a:schemeClr val="bg1"/>
              </a:solidFill>
            </a:endParaRPr>
          </a:p>
        </p:txBody>
      </p:sp>
      <p:pic>
        <p:nvPicPr>
          <p:cNvPr id="3" name="Picture 2" descr="C:\Users\Leon\Documents\Artillery 15RCA\Vcr Arty Assoc\Crest\B&amp;W_images_of_31%2c_68_and_CFA_(CEF)\31 Bty C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246465"/>
            <a:ext cx="1605885" cy="1353735"/>
          </a:xfrm>
          <a:prstGeom prst="rect">
            <a:avLst/>
          </a:prstGeom>
          <a:noFill/>
          <a:ln>
            <a:noFill/>
          </a:ln>
        </p:spPr>
      </p:pic>
      <p:pic>
        <p:nvPicPr>
          <p:cNvPr id="4" name="Picture 3" descr="C:\Users\Leon\Documents\Artillery 15RCA\Vcr Arty Assoc\Crest\B&amp;W_images_of_31%2c_68_and_CFA_(CEF)\31 Bty C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5430" y="5312059"/>
            <a:ext cx="1517650" cy="1265555"/>
          </a:xfrm>
          <a:prstGeom prst="rect">
            <a:avLst/>
          </a:prstGeom>
          <a:noFill/>
          <a:ln>
            <a:noFill/>
          </a:ln>
        </p:spPr>
      </p:pic>
      <p:sp>
        <p:nvSpPr>
          <p:cNvPr id="5" name="TextBox 4"/>
          <p:cNvSpPr txBox="1"/>
          <p:nvPr/>
        </p:nvSpPr>
        <p:spPr>
          <a:xfrm>
            <a:off x="2552131" y="2101755"/>
            <a:ext cx="6318914" cy="1569660"/>
          </a:xfrm>
          <a:prstGeom prst="rect">
            <a:avLst/>
          </a:prstGeom>
          <a:noFill/>
        </p:spPr>
        <p:txBody>
          <a:bodyPr wrap="square" rtlCol="0">
            <a:spAutoFit/>
          </a:bodyPr>
          <a:lstStyle/>
          <a:p>
            <a:r>
              <a:rPr lang="en-CA" sz="2400" dirty="0" smtClean="0">
                <a:solidFill>
                  <a:schemeClr val="bg1"/>
                </a:solidFill>
              </a:rPr>
              <a:t>Organized in June 1915 in Hamilton, ON</a:t>
            </a:r>
          </a:p>
          <a:p>
            <a:r>
              <a:rPr lang="en-US" sz="2400" dirty="0" smtClean="0">
                <a:solidFill>
                  <a:schemeClr val="bg1"/>
                </a:solidFill>
              </a:rPr>
              <a:t>Arrived in England 14 February 1916</a:t>
            </a:r>
          </a:p>
          <a:p>
            <a:r>
              <a:rPr lang="en-US" sz="2400" dirty="0" smtClean="0">
                <a:solidFill>
                  <a:schemeClr val="bg1"/>
                </a:solidFill>
              </a:rPr>
              <a:t>Arrived in France 14 July 1916</a:t>
            </a:r>
          </a:p>
          <a:p>
            <a:r>
              <a:rPr lang="en-US" sz="2400" dirty="0" smtClean="0">
                <a:solidFill>
                  <a:schemeClr val="bg1"/>
                </a:solidFill>
              </a:rPr>
              <a:t>Demobilized March 1919</a:t>
            </a:r>
            <a:endParaRPr lang="en-CA" sz="2400" dirty="0" smtClean="0">
              <a:solidFill>
                <a:schemeClr val="bg1"/>
              </a:solidFill>
            </a:endParaRPr>
          </a:p>
        </p:txBody>
      </p:sp>
      <p:sp>
        <p:nvSpPr>
          <p:cNvPr id="6" name="TextBox 5"/>
          <p:cNvSpPr txBox="1"/>
          <p:nvPr/>
        </p:nvSpPr>
        <p:spPr>
          <a:xfrm>
            <a:off x="2729552" y="4326340"/>
            <a:ext cx="6328527" cy="461665"/>
          </a:xfrm>
          <a:prstGeom prst="rect">
            <a:avLst/>
          </a:prstGeom>
          <a:noFill/>
        </p:spPr>
        <p:txBody>
          <a:bodyPr wrap="none" rtlCol="0">
            <a:spAutoFit/>
          </a:bodyPr>
          <a:lstStyle/>
          <a:p>
            <a:r>
              <a:rPr lang="en-US" sz="2400" dirty="0" err="1" smtClean="0">
                <a:solidFill>
                  <a:schemeClr val="bg1"/>
                </a:solidFill>
              </a:rPr>
              <a:t>Vimy</a:t>
            </a:r>
            <a:r>
              <a:rPr lang="en-US" sz="2400" dirty="0" smtClean="0">
                <a:solidFill>
                  <a:schemeClr val="bg1"/>
                </a:solidFill>
              </a:rPr>
              <a:t> Ridge, Hill 70</a:t>
            </a:r>
            <a:r>
              <a:rPr lang="en-US" sz="2400" smtClean="0">
                <a:solidFill>
                  <a:schemeClr val="bg1"/>
                </a:solidFill>
              </a:rPr>
              <a:t>, Passchendaele, </a:t>
            </a:r>
            <a:r>
              <a:rPr lang="en-US" sz="2400" dirty="0" smtClean="0">
                <a:solidFill>
                  <a:schemeClr val="bg1"/>
                </a:solidFill>
              </a:rPr>
              <a:t>The Somme </a:t>
            </a:r>
            <a:endParaRPr lang="en-CA" sz="2400" dirty="0">
              <a:solidFill>
                <a:schemeClr val="bg1"/>
              </a:solidFill>
            </a:endParaRPr>
          </a:p>
        </p:txBody>
      </p:sp>
    </p:spTree>
    <p:extLst>
      <p:ext uri="{BB962C8B-B14F-4D97-AF65-F5344CB8AC3E}">
        <p14:creationId xmlns:p14="http://schemas.microsoft.com/office/powerpoint/2010/main" val="925591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685" y="586856"/>
            <a:ext cx="8447963" cy="584775"/>
          </a:xfrm>
          <a:prstGeom prst="rect">
            <a:avLst/>
          </a:prstGeom>
          <a:noFill/>
        </p:spPr>
        <p:txBody>
          <a:bodyPr wrap="square" rtlCol="0">
            <a:spAutoFit/>
          </a:bodyPr>
          <a:lstStyle/>
          <a:p>
            <a:r>
              <a:rPr lang="en-US" sz="3200" b="1" dirty="0" smtClean="0">
                <a:solidFill>
                  <a:schemeClr val="bg1"/>
                </a:solidFill>
              </a:rPr>
              <a:t>31</a:t>
            </a:r>
            <a:r>
              <a:rPr lang="en-US" sz="3200" b="1" baseline="30000" dirty="0" smtClean="0">
                <a:solidFill>
                  <a:schemeClr val="bg1"/>
                </a:solidFill>
              </a:rPr>
              <a:t>st</a:t>
            </a:r>
            <a:r>
              <a:rPr lang="en-US" sz="3200" b="1" dirty="0" smtClean="0">
                <a:solidFill>
                  <a:schemeClr val="bg1"/>
                </a:solidFill>
              </a:rPr>
              <a:t> Battery,</a:t>
            </a:r>
            <a:r>
              <a:rPr lang="en-CA" sz="3200" b="1" dirty="0">
                <a:solidFill>
                  <a:schemeClr val="bg1"/>
                </a:solidFill>
              </a:rPr>
              <a:t> </a:t>
            </a:r>
            <a:r>
              <a:rPr lang="en-CA" sz="3200" b="1" dirty="0" smtClean="0">
                <a:solidFill>
                  <a:schemeClr val="bg1"/>
                </a:solidFill>
              </a:rPr>
              <a:t>8</a:t>
            </a:r>
            <a:r>
              <a:rPr lang="en-CA" sz="3200" b="1" baseline="30000" dirty="0" smtClean="0">
                <a:solidFill>
                  <a:schemeClr val="bg1"/>
                </a:solidFill>
              </a:rPr>
              <a:t>th</a:t>
            </a:r>
            <a:r>
              <a:rPr lang="en-CA" sz="3200" b="1" dirty="0" smtClean="0">
                <a:solidFill>
                  <a:schemeClr val="bg1"/>
                </a:solidFill>
              </a:rPr>
              <a:t> Brigade </a:t>
            </a:r>
            <a:r>
              <a:rPr lang="en-CA" sz="3200" b="1" dirty="0">
                <a:solidFill>
                  <a:schemeClr val="bg1"/>
                </a:solidFill>
              </a:rPr>
              <a:t>Canadian Field </a:t>
            </a:r>
            <a:r>
              <a:rPr lang="en-CA" sz="3200" b="1" dirty="0" smtClean="0">
                <a:solidFill>
                  <a:schemeClr val="bg1"/>
                </a:solidFill>
              </a:rPr>
              <a:t>Artillery</a:t>
            </a:r>
            <a:endParaRPr lang="en-CA" sz="3200" dirty="0">
              <a:solidFill>
                <a:schemeClr val="bg1"/>
              </a:solidFill>
            </a:endParaRPr>
          </a:p>
        </p:txBody>
      </p:sp>
      <p:pic>
        <p:nvPicPr>
          <p:cNvPr id="3" name="Picture 2" descr="C:\Users\Leon\Documents\Artillery 15RCA\Vcr Arty Assoc\Crest\B&amp;W_images_of_31%2c_68_and_CFA_(CEF)\31 Bty C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246465"/>
            <a:ext cx="1605885" cy="1353735"/>
          </a:xfrm>
          <a:prstGeom prst="rect">
            <a:avLst/>
          </a:prstGeom>
          <a:noFill/>
          <a:ln>
            <a:noFill/>
          </a:ln>
        </p:spPr>
      </p:pic>
      <p:pic>
        <p:nvPicPr>
          <p:cNvPr id="4" name="Picture 3" descr="C:\Users\Leon\Documents\Artillery 15RCA\Vcr Arty Assoc\Crest\B&amp;W_images_of_31%2c_68_and_CFA_(CEF)\31 Bty C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5430" y="5312059"/>
            <a:ext cx="1517650" cy="1265555"/>
          </a:xfrm>
          <a:prstGeom prst="rect">
            <a:avLst/>
          </a:prstGeom>
          <a:noFill/>
          <a:ln>
            <a:noFill/>
          </a:ln>
        </p:spPr>
      </p:pic>
      <p:pic>
        <p:nvPicPr>
          <p:cNvPr id="7" name="Picture 6" descr="C:\Users\Leon\Documents\Artillery 15RCA\Yearbook Archives\Guns\18pdr.png"/>
          <p:cNvPicPr/>
          <p:nvPr/>
        </p:nvPicPr>
        <p:blipFill>
          <a:blip r:embed="rId3">
            <a:extLst>
              <a:ext uri="{28A0092B-C50C-407E-A947-70E740481C1C}">
                <a14:useLocalDpi xmlns:a14="http://schemas.microsoft.com/office/drawing/2010/main" val="0"/>
              </a:ext>
            </a:extLst>
          </a:blip>
          <a:srcRect/>
          <a:stretch>
            <a:fillRect/>
          </a:stretch>
        </p:blipFill>
        <p:spPr bwMode="auto">
          <a:xfrm>
            <a:off x="4148573" y="1328107"/>
            <a:ext cx="3864610" cy="2752725"/>
          </a:xfrm>
          <a:prstGeom prst="rect">
            <a:avLst/>
          </a:prstGeom>
          <a:noFill/>
          <a:ln>
            <a:noFill/>
          </a:ln>
        </p:spPr>
      </p:pic>
      <p:sp>
        <p:nvSpPr>
          <p:cNvPr id="8" name="Rectangle 7"/>
          <p:cNvSpPr/>
          <p:nvPr/>
        </p:nvSpPr>
        <p:spPr>
          <a:xfrm>
            <a:off x="887505" y="4237309"/>
            <a:ext cx="9305366" cy="1574149"/>
          </a:xfrm>
          <a:prstGeom prst="rect">
            <a:avLst/>
          </a:prstGeom>
        </p:spPr>
        <p:txBody>
          <a:bodyPr wrap="square">
            <a:spAutoFit/>
          </a:bodyPr>
          <a:lstStyle/>
          <a:p>
            <a:pPr>
              <a:lnSpc>
                <a:spcPct val="107000"/>
              </a:lnSpc>
            </a:pPr>
            <a:r>
              <a:rPr lang="en-CA"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Ordnance </a:t>
            </a:r>
            <a:r>
              <a:rPr lang="en-CA" b="1" dirty="0">
                <a:solidFill>
                  <a:schemeClr val="bg1"/>
                </a:solidFill>
                <a:latin typeface="Calibri" panose="020F0502020204030204" pitchFamily="34" charset="0"/>
                <a:ea typeface="Calibri" panose="020F0502020204030204" pitchFamily="34" charset="0"/>
                <a:cs typeface="Times New Roman" panose="02020603050405020304" pitchFamily="18" charset="0"/>
              </a:rPr>
              <a:t>Quick Firing 18 </a:t>
            </a:r>
            <a:r>
              <a:rPr lang="en-CA"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Pounder </a:t>
            </a:r>
            <a:r>
              <a:rPr lang="en-CA"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was</a:t>
            </a: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 quick-firing horse-drawn field gun designed to be towed behind a limber and six horses. </a:t>
            </a:r>
            <a:endPar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Shell weight -  18.5 </a:t>
            </a:r>
            <a:r>
              <a:rPr lang="en-CA" i="1" dirty="0">
                <a:solidFill>
                  <a:schemeClr val="bg1"/>
                </a:solidFill>
                <a:latin typeface="Calibri" panose="020F0502020204030204" pitchFamily="34" charset="0"/>
                <a:ea typeface="Calibri" panose="020F0502020204030204" pitchFamily="34" charset="0"/>
                <a:cs typeface="Times New Roman" panose="02020603050405020304" pitchFamily="18" charset="0"/>
              </a:rPr>
              <a:t>lb (8.4 kg) projectile</a:t>
            </a:r>
          </a:p>
          <a:p>
            <a:pPr>
              <a:lnSpc>
                <a:spcPct val="107000"/>
              </a:lnSpc>
            </a:pP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Armour piercing, Smoke, Gas, Star, Incendiary, Shrapnel shell, </a:t>
            </a:r>
            <a:r>
              <a:rPr lang="en-CA" i="1" dirty="0">
                <a:solidFill>
                  <a:schemeClr val="bg1"/>
                </a:solidFill>
                <a:latin typeface="Calibri" panose="020F0502020204030204" pitchFamily="34" charset="0"/>
                <a:ea typeface="Calibri" panose="020F0502020204030204" pitchFamily="34" charset="0"/>
                <a:cs typeface="Times New Roman" panose="02020603050405020304" pitchFamily="18" charset="0"/>
              </a:rPr>
              <a:t>High </a:t>
            </a: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explosive</a:t>
            </a:r>
          </a:p>
          <a:p>
            <a:pPr>
              <a:lnSpc>
                <a:spcPct val="107000"/>
              </a:lnSpc>
            </a:pP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Range - 5966 m, 7100 m, 8500 m, 10100 m</a:t>
            </a:r>
            <a:endParaRPr lang="en-CA" dirty="0">
              <a:solidFill>
                <a:schemeClr val="bg1"/>
              </a:solidFill>
            </a:endParaRPr>
          </a:p>
        </p:txBody>
      </p:sp>
    </p:spTree>
    <p:extLst>
      <p:ext uri="{BB962C8B-B14F-4D97-AF65-F5344CB8AC3E}">
        <p14:creationId xmlns:p14="http://schemas.microsoft.com/office/powerpoint/2010/main" val="1588991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685" y="586856"/>
            <a:ext cx="9586550" cy="584775"/>
          </a:xfrm>
          <a:prstGeom prst="rect">
            <a:avLst/>
          </a:prstGeom>
          <a:noFill/>
        </p:spPr>
        <p:txBody>
          <a:bodyPr wrap="square" rtlCol="0">
            <a:spAutoFit/>
          </a:bodyPr>
          <a:lstStyle/>
          <a:p>
            <a:r>
              <a:rPr lang="en-US" sz="3200" b="1" dirty="0" smtClean="0">
                <a:solidFill>
                  <a:schemeClr val="bg1"/>
                </a:solidFill>
              </a:rPr>
              <a:t>5</a:t>
            </a:r>
            <a:r>
              <a:rPr lang="en-US" sz="3200" b="1" baseline="30000" dirty="0" smtClean="0">
                <a:solidFill>
                  <a:schemeClr val="bg1"/>
                </a:solidFill>
              </a:rPr>
              <a:t>th</a:t>
            </a:r>
            <a:r>
              <a:rPr lang="en-US" sz="3200" b="1" dirty="0" smtClean="0">
                <a:solidFill>
                  <a:schemeClr val="bg1"/>
                </a:solidFill>
              </a:rPr>
              <a:t> Canadian Siege Battery, Canadian Garrison Artillery</a:t>
            </a:r>
            <a:endParaRPr lang="en-CA" sz="3200" dirty="0">
              <a:solidFill>
                <a:schemeClr val="bg1"/>
              </a:solidFill>
            </a:endParaRPr>
          </a:p>
        </p:txBody>
      </p:sp>
      <p:sp>
        <p:nvSpPr>
          <p:cNvPr id="5" name="TextBox 4"/>
          <p:cNvSpPr txBox="1"/>
          <p:nvPr/>
        </p:nvSpPr>
        <p:spPr>
          <a:xfrm>
            <a:off x="2552130" y="2101755"/>
            <a:ext cx="8568587" cy="1569660"/>
          </a:xfrm>
          <a:prstGeom prst="rect">
            <a:avLst/>
          </a:prstGeom>
          <a:noFill/>
        </p:spPr>
        <p:txBody>
          <a:bodyPr wrap="square" rtlCol="0">
            <a:spAutoFit/>
          </a:bodyPr>
          <a:lstStyle/>
          <a:p>
            <a:r>
              <a:rPr lang="en-CA" sz="2400" dirty="0" smtClean="0">
                <a:solidFill>
                  <a:schemeClr val="bg1"/>
                </a:solidFill>
              </a:rPr>
              <a:t>Organized in June 1915 in Horsham, England as 165</a:t>
            </a:r>
            <a:r>
              <a:rPr lang="en-CA" sz="2400" baseline="30000" dirty="0" smtClean="0">
                <a:solidFill>
                  <a:schemeClr val="bg1"/>
                </a:solidFill>
              </a:rPr>
              <a:t>th</a:t>
            </a:r>
            <a:r>
              <a:rPr lang="en-CA" sz="2400" dirty="0" smtClean="0">
                <a:solidFill>
                  <a:schemeClr val="bg1"/>
                </a:solidFill>
              </a:rPr>
              <a:t> Siege Battery</a:t>
            </a:r>
          </a:p>
          <a:p>
            <a:r>
              <a:rPr lang="en-US" sz="2400" dirty="0" smtClean="0">
                <a:solidFill>
                  <a:schemeClr val="bg1"/>
                </a:solidFill>
              </a:rPr>
              <a:t>Arrived in France 21 September 1916</a:t>
            </a:r>
          </a:p>
          <a:p>
            <a:r>
              <a:rPr lang="en-US" sz="2400" dirty="0" err="1" smtClean="0">
                <a:solidFill>
                  <a:schemeClr val="bg1"/>
                </a:solidFill>
              </a:rPr>
              <a:t>Redesignated</a:t>
            </a:r>
            <a:r>
              <a:rPr lang="en-US" sz="2400" dirty="0" smtClean="0">
                <a:solidFill>
                  <a:schemeClr val="bg1"/>
                </a:solidFill>
              </a:rPr>
              <a:t> 5</a:t>
            </a:r>
            <a:r>
              <a:rPr lang="en-US" sz="2400" baseline="30000" dirty="0" smtClean="0">
                <a:solidFill>
                  <a:schemeClr val="bg1"/>
                </a:solidFill>
              </a:rPr>
              <a:t>th</a:t>
            </a:r>
            <a:r>
              <a:rPr lang="en-US" sz="2400" dirty="0" smtClean="0">
                <a:solidFill>
                  <a:schemeClr val="bg1"/>
                </a:solidFill>
              </a:rPr>
              <a:t> Canadian Siege Battery on 29 January 1917</a:t>
            </a:r>
          </a:p>
          <a:p>
            <a:r>
              <a:rPr lang="en-US" sz="2400" dirty="0" smtClean="0">
                <a:solidFill>
                  <a:schemeClr val="bg1"/>
                </a:solidFill>
              </a:rPr>
              <a:t>Demobilized at Vancouver in May 1919</a:t>
            </a:r>
            <a:endParaRPr lang="en-CA" sz="2400" dirty="0" smtClean="0">
              <a:solidFill>
                <a:schemeClr val="bg1"/>
              </a:solidFill>
            </a:endParaRPr>
          </a:p>
        </p:txBody>
      </p:sp>
      <p:sp>
        <p:nvSpPr>
          <p:cNvPr id="6" name="TextBox 5"/>
          <p:cNvSpPr txBox="1"/>
          <p:nvPr/>
        </p:nvSpPr>
        <p:spPr>
          <a:xfrm>
            <a:off x="2729552" y="4326340"/>
            <a:ext cx="6328527" cy="461665"/>
          </a:xfrm>
          <a:prstGeom prst="rect">
            <a:avLst/>
          </a:prstGeom>
          <a:noFill/>
        </p:spPr>
        <p:txBody>
          <a:bodyPr wrap="none" rtlCol="0">
            <a:spAutoFit/>
          </a:bodyPr>
          <a:lstStyle/>
          <a:p>
            <a:r>
              <a:rPr lang="en-US" sz="2400" dirty="0" err="1" smtClean="0">
                <a:solidFill>
                  <a:schemeClr val="bg1"/>
                </a:solidFill>
              </a:rPr>
              <a:t>Vimy</a:t>
            </a:r>
            <a:r>
              <a:rPr lang="en-US" sz="2400" dirty="0" smtClean="0">
                <a:solidFill>
                  <a:schemeClr val="bg1"/>
                </a:solidFill>
              </a:rPr>
              <a:t> Ridge, Hill 70, Passchendaele, The Somme </a:t>
            </a:r>
            <a:endParaRPr lang="en-CA" sz="2400" dirty="0">
              <a:solidFill>
                <a:schemeClr val="bg1"/>
              </a:solidFill>
            </a:endParaRPr>
          </a:p>
        </p:txBody>
      </p:sp>
      <p:pic>
        <p:nvPicPr>
          <p:cNvPr id="7" name="Picture 6" descr="C:\Users\Leon\Documents\Artillery 15RCA\Yearbook Archives\1917\5th Siege\5th Hat Badged.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4000"/>
            <a:ext cx="1268095" cy="1346200"/>
          </a:xfrm>
          <a:prstGeom prst="rect">
            <a:avLst/>
          </a:prstGeom>
          <a:noFill/>
          <a:ln>
            <a:noFill/>
          </a:ln>
        </p:spPr>
      </p:pic>
      <p:pic>
        <p:nvPicPr>
          <p:cNvPr id="8" name="Picture 7" descr="C:\Users\Leon\Documents\Artillery 15RCA\Yearbook Archives\1917\5th Siege\5th Hat Badged.jpg"/>
          <p:cNvPicPr/>
          <p:nvPr/>
        </p:nvPicPr>
        <p:blipFill>
          <a:blip r:embed="rId2">
            <a:extLst>
              <a:ext uri="{28A0092B-C50C-407E-A947-70E740481C1C}">
                <a14:useLocalDpi xmlns:a14="http://schemas.microsoft.com/office/drawing/2010/main" val="0"/>
              </a:ext>
            </a:extLst>
          </a:blip>
          <a:srcRect/>
          <a:stretch>
            <a:fillRect/>
          </a:stretch>
        </p:blipFill>
        <p:spPr bwMode="auto">
          <a:xfrm>
            <a:off x="10581005" y="5245100"/>
            <a:ext cx="1268095" cy="1346200"/>
          </a:xfrm>
          <a:prstGeom prst="rect">
            <a:avLst/>
          </a:prstGeom>
          <a:noFill/>
          <a:ln>
            <a:noFill/>
          </a:ln>
        </p:spPr>
      </p:pic>
    </p:spTree>
    <p:extLst>
      <p:ext uri="{BB962C8B-B14F-4D97-AF65-F5344CB8AC3E}">
        <p14:creationId xmlns:p14="http://schemas.microsoft.com/office/powerpoint/2010/main" val="1377173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685" y="586856"/>
            <a:ext cx="9586550" cy="584775"/>
          </a:xfrm>
          <a:prstGeom prst="rect">
            <a:avLst/>
          </a:prstGeom>
          <a:noFill/>
        </p:spPr>
        <p:txBody>
          <a:bodyPr wrap="square" rtlCol="0">
            <a:spAutoFit/>
          </a:bodyPr>
          <a:lstStyle/>
          <a:p>
            <a:r>
              <a:rPr lang="en-US" sz="3200" b="1" dirty="0" smtClean="0">
                <a:solidFill>
                  <a:schemeClr val="bg1"/>
                </a:solidFill>
              </a:rPr>
              <a:t>5</a:t>
            </a:r>
            <a:r>
              <a:rPr lang="en-US" sz="3200" b="1" baseline="30000" dirty="0" smtClean="0">
                <a:solidFill>
                  <a:schemeClr val="bg1"/>
                </a:solidFill>
              </a:rPr>
              <a:t>th</a:t>
            </a:r>
            <a:r>
              <a:rPr lang="en-US" sz="3200" b="1" dirty="0" smtClean="0">
                <a:solidFill>
                  <a:schemeClr val="bg1"/>
                </a:solidFill>
              </a:rPr>
              <a:t> Canadian Siege Battery, Canadian Garrison Artillery</a:t>
            </a:r>
            <a:endParaRPr lang="en-CA" sz="3200" dirty="0">
              <a:solidFill>
                <a:schemeClr val="bg1"/>
              </a:solidFill>
            </a:endParaRPr>
          </a:p>
        </p:txBody>
      </p:sp>
      <p:pic>
        <p:nvPicPr>
          <p:cNvPr id="7" name="Picture 6" descr="C:\Users\Leon\Documents\Artillery 15RCA\Yearbook Archives\1917\5th Siege\5th Hat Badged.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4000"/>
            <a:ext cx="1268095" cy="1346200"/>
          </a:xfrm>
          <a:prstGeom prst="rect">
            <a:avLst/>
          </a:prstGeom>
          <a:noFill/>
          <a:ln>
            <a:noFill/>
          </a:ln>
        </p:spPr>
      </p:pic>
      <p:pic>
        <p:nvPicPr>
          <p:cNvPr id="8" name="Picture 7" descr="C:\Users\Leon\Documents\Artillery 15RCA\Yearbook Archives\1917\5th Siege\5th Hat Badged.jpg"/>
          <p:cNvPicPr/>
          <p:nvPr/>
        </p:nvPicPr>
        <p:blipFill>
          <a:blip r:embed="rId2">
            <a:extLst>
              <a:ext uri="{28A0092B-C50C-407E-A947-70E740481C1C}">
                <a14:useLocalDpi xmlns:a14="http://schemas.microsoft.com/office/drawing/2010/main" val="0"/>
              </a:ext>
            </a:extLst>
          </a:blip>
          <a:srcRect/>
          <a:stretch>
            <a:fillRect/>
          </a:stretch>
        </p:blipFill>
        <p:spPr bwMode="auto">
          <a:xfrm>
            <a:off x="10581005" y="5245100"/>
            <a:ext cx="1268095" cy="1346200"/>
          </a:xfrm>
          <a:prstGeom prst="rect">
            <a:avLst/>
          </a:prstGeom>
          <a:noFill/>
          <a:ln>
            <a:noFill/>
          </a:ln>
        </p:spPr>
      </p:pic>
      <p:pic>
        <p:nvPicPr>
          <p:cNvPr id="1026" name="Picture 2" descr="http://www.westernfrontassociation.com/media/2400/9-pt-2-inch-howitzer.jpg?width=485&amp;height=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193" y="1333500"/>
            <a:ext cx="4751614"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87505" y="4237309"/>
            <a:ext cx="9305366" cy="1574149"/>
          </a:xfrm>
          <a:prstGeom prst="rect">
            <a:avLst/>
          </a:prstGeom>
        </p:spPr>
        <p:txBody>
          <a:bodyPr wrap="square">
            <a:spAutoFit/>
          </a:bodyPr>
          <a:lstStyle/>
          <a:p>
            <a:pPr>
              <a:lnSpc>
                <a:spcPct val="107000"/>
              </a:lnSpc>
            </a:pPr>
            <a:r>
              <a:rPr lang="en-CA"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Breech-Loading 9.2” Howitzer </a:t>
            </a:r>
            <a:r>
              <a:rPr lang="en-CA"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was</a:t>
            </a: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 </a:t>
            </a: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heavy siege </a:t>
            </a:r>
            <a:r>
              <a:rPr lang="en-CA" i="1" dirty="0">
                <a:solidFill>
                  <a:schemeClr val="bg1"/>
                </a:solidFill>
                <a:latin typeface="Calibri" panose="020F0502020204030204" pitchFamily="34" charset="0"/>
                <a:ea typeface="Calibri" panose="020F0502020204030204" pitchFamily="34" charset="0"/>
                <a:cs typeface="Times New Roman" panose="02020603050405020304" pitchFamily="18" charset="0"/>
              </a:rPr>
              <a:t>howitzer </a:t>
            </a: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transported </a:t>
            </a:r>
            <a:r>
              <a:rPr lang="en-CA"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in three loads - body and cradle, bed, barrel - towed by either heavy horses or a Holt tractor</a:t>
            </a: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Shell weight -  290 Lb projectile</a:t>
            </a:r>
            <a:endParaRPr lang="en-CA"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High explosive</a:t>
            </a:r>
          </a:p>
          <a:p>
            <a:pPr>
              <a:lnSpc>
                <a:spcPct val="107000"/>
              </a:lnSpc>
            </a:pPr>
            <a:r>
              <a:rPr lang="en-CA"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Range - 9200m, 12742 m</a:t>
            </a:r>
            <a:endParaRPr lang="en-CA" dirty="0">
              <a:solidFill>
                <a:schemeClr val="bg1"/>
              </a:solidFill>
            </a:endParaRPr>
          </a:p>
        </p:txBody>
      </p:sp>
    </p:spTree>
    <p:extLst>
      <p:ext uri="{BB962C8B-B14F-4D97-AF65-F5344CB8AC3E}">
        <p14:creationId xmlns:p14="http://schemas.microsoft.com/office/powerpoint/2010/main" val="1126368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8506" y="1336213"/>
            <a:ext cx="9654987" cy="461665"/>
          </a:xfrm>
          <a:prstGeom prst="rect">
            <a:avLst/>
          </a:prstGeom>
        </p:spPr>
        <p:txBody>
          <a:bodyPr wrap="square">
            <a:spAutoFit/>
          </a:bodyPr>
          <a:lstStyle/>
          <a:p>
            <a:pPr algn="ctr"/>
            <a:r>
              <a:rPr lang="en-CA" sz="2400" dirty="0">
                <a:solidFill>
                  <a:schemeClr val="bg1"/>
                </a:solidFill>
                <a:latin typeface="Arial" panose="020B0604020202020204" pitchFamily="34" charset="0"/>
              </a:rPr>
              <a:t>Canada's total casualties </a:t>
            </a:r>
            <a:r>
              <a:rPr lang="en-CA" sz="2400" dirty="0" smtClean="0">
                <a:solidFill>
                  <a:schemeClr val="bg1"/>
                </a:solidFill>
                <a:latin typeface="Arial" panose="020B0604020202020204" pitchFamily="34" charset="0"/>
              </a:rPr>
              <a:t>- 67,000</a:t>
            </a:r>
            <a:r>
              <a:rPr lang="en-CA" sz="2400" dirty="0">
                <a:solidFill>
                  <a:schemeClr val="bg1"/>
                </a:solidFill>
                <a:latin typeface="Arial" panose="020B0604020202020204" pitchFamily="34" charset="0"/>
              </a:rPr>
              <a:t> killed </a:t>
            </a:r>
            <a:r>
              <a:rPr lang="en-CA" sz="2400" dirty="0" smtClean="0">
                <a:solidFill>
                  <a:schemeClr val="bg1"/>
                </a:solidFill>
                <a:latin typeface="Arial" panose="020B0604020202020204" pitchFamily="34" charset="0"/>
              </a:rPr>
              <a:t>/ 250,000</a:t>
            </a:r>
            <a:r>
              <a:rPr lang="en-CA" sz="2400" dirty="0">
                <a:solidFill>
                  <a:schemeClr val="bg1"/>
                </a:solidFill>
                <a:latin typeface="Arial" panose="020B0604020202020204" pitchFamily="34" charset="0"/>
              </a:rPr>
              <a:t> </a:t>
            </a:r>
            <a:r>
              <a:rPr lang="en-CA" sz="2400" dirty="0" smtClean="0">
                <a:solidFill>
                  <a:schemeClr val="bg1"/>
                </a:solidFill>
                <a:latin typeface="Arial" panose="020B0604020202020204" pitchFamily="34" charset="0"/>
              </a:rPr>
              <a:t>wounded</a:t>
            </a:r>
            <a:r>
              <a:rPr lang="en-CA" sz="2400" dirty="0">
                <a:solidFill>
                  <a:schemeClr val="bg1"/>
                </a:solidFill>
                <a:latin typeface="Arial" panose="020B0604020202020204" pitchFamily="34" charset="0"/>
              </a:rPr>
              <a:t>.</a:t>
            </a:r>
            <a:endParaRPr lang="en-CA" sz="2400" dirty="0">
              <a:solidFill>
                <a:schemeClr val="bg1"/>
              </a:solidFill>
            </a:endParaRPr>
          </a:p>
        </p:txBody>
      </p:sp>
      <p:sp>
        <p:nvSpPr>
          <p:cNvPr id="3" name="TextBox 2"/>
          <p:cNvSpPr txBox="1"/>
          <p:nvPr/>
        </p:nvSpPr>
        <p:spPr>
          <a:xfrm>
            <a:off x="3527612" y="470647"/>
            <a:ext cx="5136776" cy="584775"/>
          </a:xfrm>
          <a:prstGeom prst="rect">
            <a:avLst/>
          </a:prstGeom>
          <a:noFill/>
        </p:spPr>
        <p:txBody>
          <a:bodyPr wrap="square" rtlCol="0">
            <a:spAutoFit/>
          </a:bodyPr>
          <a:lstStyle/>
          <a:p>
            <a:pPr algn="ctr"/>
            <a:r>
              <a:rPr lang="en-US" sz="3200" b="1" dirty="0" smtClean="0">
                <a:solidFill>
                  <a:schemeClr val="bg1"/>
                </a:solidFill>
              </a:rPr>
              <a:t>11 November 1918</a:t>
            </a:r>
            <a:endParaRPr lang="en-CA" sz="3200" b="1" dirty="0">
              <a:solidFill>
                <a:schemeClr val="bg1"/>
              </a:solidFill>
            </a:endParaRPr>
          </a:p>
        </p:txBody>
      </p:sp>
      <p:sp>
        <p:nvSpPr>
          <p:cNvPr id="4" name="TextBox 3"/>
          <p:cNvSpPr txBox="1"/>
          <p:nvPr/>
        </p:nvSpPr>
        <p:spPr>
          <a:xfrm>
            <a:off x="1606923" y="2286000"/>
            <a:ext cx="8978153" cy="461665"/>
          </a:xfrm>
          <a:prstGeom prst="rect">
            <a:avLst/>
          </a:prstGeom>
          <a:noFill/>
        </p:spPr>
        <p:txBody>
          <a:bodyPr wrap="square" rtlCol="0">
            <a:spAutoFit/>
          </a:bodyPr>
          <a:lstStyle/>
          <a:p>
            <a:r>
              <a:rPr lang="en-US" sz="2400" dirty="0" smtClean="0">
                <a:solidFill>
                  <a:schemeClr val="bg1"/>
                </a:solidFill>
              </a:rPr>
              <a:t>Armistice Day created in 1919 – changed to Remembrance Day in 1931 </a:t>
            </a:r>
            <a:endParaRPr lang="en-CA" sz="24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576" y="2286000"/>
            <a:ext cx="914402" cy="844298"/>
          </a:xfrm>
          <a:prstGeom prst="rect">
            <a:avLst/>
          </a:prstGeom>
        </p:spPr>
      </p:pic>
      <p:sp>
        <p:nvSpPr>
          <p:cNvPr id="6" name="Rectangle 5"/>
          <p:cNvSpPr/>
          <p:nvPr/>
        </p:nvSpPr>
        <p:spPr>
          <a:xfrm>
            <a:off x="3527612" y="3429000"/>
            <a:ext cx="6096000" cy="1846659"/>
          </a:xfrm>
          <a:prstGeom prst="rect">
            <a:avLst/>
          </a:prstGeom>
        </p:spPr>
        <p:txBody>
          <a:bodyPr>
            <a:spAutoFit/>
          </a:bodyPr>
          <a:lstStyle/>
          <a:p>
            <a:r>
              <a:rPr lang="en-CA" sz="2400" dirty="0">
                <a:solidFill>
                  <a:schemeClr val="bg1"/>
                </a:solidFill>
              </a:rPr>
              <a:t>We are the Dead. Short days ago</a:t>
            </a:r>
            <a:br>
              <a:rPr lang="en-CA" sz="2400" dirty="0">
                <a:solidFill>
                  <a:schemeClr val="bg1"/>
                </a:solidFill>
              </a:rPr>
            </a:br>
            <a:r>
              <a:rPr lang="en-CA" sz="2400" dirty="0">
                <a:solidFill>
                  <a:schemeClr val="bg1"/>
                </a:solidFill>
              </a:rPr>
              <a:t>We lived, felt dawn, saw sunset glow,</a:t>
            </a:r>
            <a:br>
              <a:rPr lang="en-CA" sz="2400" dirty="0">
                <a:solidFill>
                  <a:schemeClr val="bg1"/>
                </a:solidFill>
              </a:rPr>
            </a:br>
            <a:r>
              <a:rPr lang="en-CA" sz="2400" dirty="0">
                <a:solidFill>
                  <a:schemeClr val="bg1"/>
                </a:solidFill>
              </a:rPr>
              <a:t>Loved, and were loved, and now we lie</a:t>
            </a:r>
            <a:br>
              <a:rPr lang="en-CA" sz="2400" dirty="0">
                <a:solidFill>
                  <a:schemeClr val="bg1"/>
                </a:solidFill>
              </a:rPr>
            </a:br>
            <a:r>
              <a:rPr lang="en-CA" sz="2400" dirty="0">
                <a:solidFill>
                  <a:schemeClr val="bg1"/>
                </a:solidFill>
              </a:rPr>
              <a:t>In Flanders </a:t>
            </a:r>
            <a:r>
              <a:rPr lang="en-CA" sz="2400" dirty="0" smtClean="0">
                <a:solidFill>
                  <a:schemeClr val="bg1"/>
                </a:solidFill>
              </a:rPr>
              <a:t>Fields</a:t>
            </a:r>
          </a:p>
          <a:p>
            <a:pPr algn="r"/>
            <a:r>
              <a:rPr lang="en-CA" dirty="0" smtClean="0">
                <a:solidFill>
                  <a:schemeClr val="bg1"/>
                </a:solidFill>
              </a:rPr>
              <a:t>Lieutenant </a:t>
            </a:r>
            <a:r>
              <a:rPr lang="en-CA" dirty="0">
                <a:solidFill>
                  <a:schemeClr val="bg1"/>
                </a:solidFill>
              </a:rPr>
              <a:t>Colonel John McCrae</a:t>
            </a:r>
          </a:p>
        </p:txBody>
      </p:sp>
    </p:spTree>
    <p:extLst>
      <p:ext uri="{BB962C8B-B14F-4D97-AF65-F5344CB8AC3E}">
        <p14:creationId xmlns:p14="http://schemas.microsoft.com/office/powerpoint/2010/main" val="3258391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666" y="586856"/>
            <a:ext cx="9048668" cy="584775"/>
          </a:xfrm>
          <a:prstGeom prst="rect">
            <a:avLst/>
          </a:prstGeom>
          <a:noFill/>
        </p:spPr>
        <p:txBody>
          <a:bodyPr wrap="square" rtlCol="0">
            <a:spAutoFit/>
          </a:bodyPr>
          <a:lstStyle/>
          <a:p>
            <a:pPr algn="ctr"/>
            <a:r>
              <a:rPr lang="en-US" sz="3200" b="1" dirty="0" smtClean="0">
                <a:solidFill>
                  <a:schemeClr val="bg1"/>
                </a:solidFill>
              </a:rPr>
              <a:t>68</a:t>
            </a:r>
            <a:r>
              <a:rPr lang="en-US" sz="3200" b="1" baseline="30000" dirty="0" smtClean="0">
                <a:solidFill>
                  <a:schemeClr val="bg1"/>
                </a:solidFill>
              </a:rPr>
              <a:t>th</a:t>
            </a:r>
            <a:r>
              <a:rPr lang="en-US" sz="3200" b="1" dirty="0" smtClean="0">
                <a:solidFill>
                  <a:schemeClr val="bg1"/>
                </a:solidFill>
              </a:rPr>
              <a:t> Battery,</a:t>
            </a:r>
            <a:r>
              <a:rPr lang="en-CA" sz="3200" b="1" dirty="0">
                <a:solidFill>
                  <a:schemeClr val="bg1"/>
                </a:solidFill>
              </a:rPr>
              <a:t> </a:t>
            </a:r>
            <a:r>
              <a:rPr lang="en-CA" sz="3200" b="1" dirty="0" smtClean="0">
                <a:solidFill>
                  <a:schemeClr val="bg1"/>
                </a:solidFill>
              </a:rPr>
              <a:t>16</a:t>
            </a:r>
            <a:r>
              <a:rPr lang="en-CA" sz="3200" b="1" baseline="30000" dirty="0" smtClean="0">
                <a:solidFill>
                  <a:schemeClr val="bg1"/>
                </a:solidFill>
              </a:rPr>
              <a:t>th</a:t>
            </a:r>
            <a:r>
              <a:rPr lang="en-CA" sz="3200" b="1" dirty="0" smtClean="0">
                <a:solidFill>
                  <a:schemeClr val="bg1"/>
                </a:solidFill>
              </a:rPr>
              <a:t>  </a:t>
            </a:r>
            <a:r>
              <a:rPr lang="en-CA" sz="3200" b="1" dirty="0">
                <a:solidFill>
                  <a:schemeClr val="bg1"/>
                </a:solidFill>
              </a:rPr>
              <a:t>Brigade Canadian Field </a:t>
            </a:r>
            <a:r>
              <a:rPr lang="en-CA" sz="3200" b="1" dirty="0" smtClean="0">
                <a:solidFill>
                  <a:schemeClr val="bg1"/>
                </a:solidFill>
              </a:rPr>
              <a:t>Artillery</a:t>
            </a:r>
            <a:endParaRPr lang="en-CA" sz="3200" dirty="0">
              <a:solidFill>
                <a:schemeClr val="bg1"/>
              </a:solidFill>
            </a:endParaRPr>
          </a:p>
        </p:txBody>
      </p:sp>
      <p:sp>
        <p:nvSpPr>
          <p:cNvPr id="5" name="TextBox 4"/>
          <p:cNvSpPr txBox="1"/>
          <p:nvPr/>
        </p:nvSpPr>
        <p:spPr>
          <a:xfrm>
            <a:off x="2936543" y="1294932"/>
            <a:ext cx="6318914" cy="1569660"/>
          </a:xfrm>
          <a:prstGeom prst="rect">
            <a:avLst/>
          </a:prstGeom>
          <a:noFill/>
        </p:spPr>
        <p:txBody>
          <a:bodyPr wrap="square" rtlCol="0">
            <a:spAutoFit/>
          </a:bodyPr>
          <a:lstStyle/>
          <a:p>
            <a:r>
              <a:rPr lang="en-CA" sz="2400" dirty="0" smtClean="0">
                <a:solidFill>
                  <a:schemeClr val="bg1"/>
                </a:solidFill>
              </a:rPr>
              <a:t>Organized in August 1918 in </a:t>
            </a:r>
            <a:r>
              <a:rPr lang="en-CA" sz="2400" dirty="0" err="1" smtClean="0">
                <a:solidFill>
                  <a:schemeClr val="bg1"/>
                </a:solidFill>
              </a:rPr>
              <a:t>Witley</a:t>
            </a:r>
            <a:r>
              <a:rPr lang="en-CA" sz="2400" dirty="0" smtClean="0">
                <a:solidFill>
                  <a:schemeClr val="bg1"/>
                </a:solidFill>
              </a:rPr>
              <a:t>, England</a:t>
            </a:r>
          </a:p>
          <a:p>
            <a:r>
              <a:rPr lang="en-US" sz="2400" dirty="0" smtClean="0">
                <a:solidFill>
                  <a:schemeClr val="bg1"/>
                </a:solidFill>
              </a:rPr>
              <a:t>Left Dundee 21 September 1918</a:t>
            </a:r>
          </a:p>
          <a:p>
            <a:r>
              <a:rPr lang="en-US" sz="2400" dirty="0" smtClean="0">
                <a:solidFill>
                  <a:schemeClr val="bg1"/>
                </a:solidFill>
              </a:rPr>
              <a:t>Arrived at Archangel 1 October 1918</a:t>
            </a:r>
          </a:p>
          <a:p>
            <a:r>
              <a:rPr lang="en-US" sz="2400" dirty="0" smtClean="0">
                <a:solidFill>
                  <a:schemeClr val="bg1"/>
                </a:solidFill>
              </a:rPr>
              <a:t>Returned to England 22 August 1919</a:t>
            </a:r>
            <a:endParaRPr lang="en-CA" sz="2400" dirty="0" smtClean="0">
              <a:solidFill>
                <a:schemeClr val="bg1"/>
              </a:solidFill>
            </a:endParaRPr>
          </a:p>
        </p:txBody>
      </p:sp>
      <p:sp>
        <p:nvSpPr>
          <p:cNvPr id="7" name="TextBox 6"/>
          <p:cNvSpPr txBox="1"/>
          <p:nvPr/>
        </p:nvSpPr>
        <p:spPr>
          <a:xfrm>
            <a:off x="1571666" y="2987893"/>
            <a:ext cx="9048668" cy="584775"/>
          </a:xfrm>
          <a:prstGeom prst="rect">
            <a:avLst/>
          </a:prstGeom>
          <a:noFill/>
        </p:spPr>
        <p:txBody>
          <a:bodyPr wrap="square" rtlCol="0">
            <a:spAutoFit/>
          </a:bodyPr>
          <a:lstStyle/>
          <a:p>
            <a:pPr algn="ctr"/>
            <a:r>
              <a:rPr lang="en-US" sz="3200" b="1" dirty="0" smtClean="0">
                <a:solidFill>
                  <a:schemeClr val="bg1"/>
                </a:solidFill>
              </a:rPr>
              <a:t>85</a:t>
            </a:r>
            <a:r>
              <a:rPr lang="en-US" sz="3200" b="1" baseline="30000" dirty="0" smtClean="0">
                <a:solidFill>
                  <a:schemeClr val="bg1"/>
                </a:solidFill>
              </a:rPr>
              <a:t>th</a:t>
            </a:r>
            <a:r>
              <a:rPr lang="en-US" sz="3200" b="1" dirty="0" smtClean="0">
                <a:solidFill>
                  <a:schemeClr val="bg1"/>
                </a:solidFill>
              </a:rPr>
              <a:t> Battery </a:t>
            </a:r>
            <a:r>
              <a:rPr lang="en-CA" sz="3200" b="1" dirty="0" smtClean="0">
                <a:solidFill>
                  <a:schemeClr val="bg1"/>
                </a:solidFill>
              </a:rPr>
              <a:t>Canadian </a:t>
            </a:r>
            <a:r>
              <a:rPr lang="en-CA" sz="3200" b="1" dirty="0">
                <a:solidFill>
                  <a:schemeClr val="bg1"/>
                </a:solidFill>
              </a:rPr>
              <a:t>Field </a:t>
            </a:r>
            <a:r>
              <a:rPr lang="en-CA" sz="3200" b="1" dirty="0" smtClean="0">
                <a:solidFill>
                  <a:schemeClr val="bg1"/>
                </a:solidFill>
              </a:rPr>
              <a:t>Artillery</a:t>
            </a:r>
            <a:endParaRPr lang="en-CA" sz="3200" dirty="0">
              <a:solidFill>
                <a:schemeClr val="bg1"/>
              </a:solidFill>
            </a:endParaRPr>
          </a:p>
        </p:txBody>
      </p:sp>
      <p:sp>
        <p:nvSpPr>
          <p:cNvPr id="8" name="TextBox 7"/>
          <p:cNvSpPr txBox="1"/>
          <p:nvPr/>
        </p:nvSpPr>
        <p:spPr>
          <a:xfrm>
            <a:off x="2936543" y="3695969"/>
            <a:ext cx="6318914" cy="1569660"/>
          </a:xfrm>
          <a:prstGeom prst="rect">
            <a:avLst/>
          </a:prstGeom>
          <a:noFill/>
        </p:spPr>
        <p:txBody>
          <a:bodyPr wrap="square" rtlCol="0">
            <a:spAutoFit/>
          </a:bodyPr>
          <a:lstStyle/>
          <a:p>
            <a:r>
              <a:rPr lang="en-CA" sz="2400" dirty="0" smtClean="0">
                <a:solidFill>
                  <a:schemeClr val="bg1"/>
                </a:solidFill>
              </a:rPr>
              <a:t>Organized in September 1918 in Petawawa, ON</a:t>
            </a:r>
          </a:p>
          <a:p>
            <a:r>
              <a:rPr lang="en-US" sz="2400" dirty="0" smtClean="0">
                <a:solidFill>
                  <a:schemeClr val="bg1"/>
                </a:solidFill>
              </a:rPr>
              <a:t>Left Canada 22 December 1918</a:t>
            </a:r>
          </a:p>
          <a:p>
            <a:r>
              <a:rPr lang="en-US" sz="2400" dirty="0" smtClean="0">
                <a:solidFill>
                  <a:schemeClr val="bg1"/>
                </a:solidFill>
              </a:rPr>
              <a:t>Arrived at Vladivostok 12 January 1919</a:t>
            </a:r>
          </a:p>
          <a:p>
            <a:r>
              <a:rPr lang="en-US" sz="2400" dirty="0" smtClean="0">
                <a:solidFill>
                  <a:schemeClr val="bg1"/>
                </a:solidFill>
              </a:rPr>
              <a:t>Returned to Canada 30 May 1919</a:t>
            </a:r>
            <a:endParaRPr lang="en-CA" sz="2400" dirty="0" smtClean="0">
              <a:solidFill>
                <a:schemeClr val="bg1"/>
              </a:solidFill>
            </a:endParaRPr>
          </a:p>
        </p:txBody>
      </p:sp>
    </p:spTree>
    <p:extLst>
      <p:ext uri="{BB962C8B-B14F-4D97-AF65-F5344CB8AC3E}">
        <p14:creationId xmlns:p14="http://schemas.microsoft.com/office/powerpoint/2010/main" val="30568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7612" y="354087"/>
            <a:ext cx="5136776" cy="707886"/>
          </a:xfrm>
          <a:prstGeom prst="rect">
            <a:avLst/>
          </a:prstGeom>
          <a:noFill/>
        </p:spPr>
        <p:txBody>
          <a:bodyPr wrap="square" rtlCol="0">
            <a:spAutoFit/>
          </a:bodyPr>
          <a:lstStyle/>
          <a:p>
            <a:pPr algn="ctr"/>
            <a:r>
              <a:rPr lang="en-US" sz="4000" b="1" dirty="0" smtClean="0">
                <a:solidFill>
                  <a:schemeClr val="bg1"/>
                </a:solidFill>
              </a:rPr>
              <a:t>Lest we forget</a:t>
            </a:r>
            <a:endParaRPr lang="en-CA" sz="4000" b="1" dirty="0">
              <a:solidFill>
                <a:schemeClr val="bg1"/>
              </a:solidFill>
            </a:endParaRPr>
          </a:p>
        </p:txBody>
      </p:sp>
      <p:sp>
        <p:nvSpPr>
          <p:cNvPr id="6" name="Rectangle 5"/>
          <p:cNvSpPr/>
          <p:nvPr/>
        </p:nvSpPr>
        <p:spPr>
          <a:xfrm>
            <a:off x="138953" y="1061973"/>
            <a:ext cx="11914094" cy="4439933"/>
          </a:xfrm>
          <a:prstGeom prst="rect">
            <a:avLst/>
          </a:prstGeom>
        </p:spPr>
        <p:txBody>
          <a:bodyPr wrap="square">
            <a:spAutoFit/>
          </a:bodyPr>
          <a:lstStyle/>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Charles Gregg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68th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Depot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 Jan 1917 	2nd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Div</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Ammunition Col</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KIA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Barlin</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Military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Laurence Henderson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Gass</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5th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8 Apr 1917. 	 5th 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Died of wounds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Barlin</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Communal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Thomas Leroy Chambers MM	31st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8th Brigade</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CFA	8 May 1917	31st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8th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Brigade, CFA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Died of wounds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Barlin</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Communal Cemetery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Ext,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Roland Francis Turner	5th 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26 Jun 1917 	5th 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KIA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Cabaret-Rouge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British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James Kay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5th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26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Jun 1917 	5th 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KIA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Cabaret-Rouge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British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Gordon Alexander Ferguson	5th 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19 Jul 1917	5th 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Died of wounds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Longuenesse</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Souvenir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Gabriel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Augine</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Leblanc	5th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21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Aug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1917	5th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Died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effects of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gas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Étaples</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Military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Arthur Burgess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5th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9 Oct 1917	5th 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Accidental explosion	Cabaret Rouge British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Albert Alexander Allen	68th Depot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11 Oct 1917 	46th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Sqn</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Royal Flying Corps	KIA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Hon Artillery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Company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Leonard Duncan Haslett	15th Brigade</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CFA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Nov 1917 	6th Brigade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CFA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KIA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Vlamertinghe</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New Military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Cem</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Belgium</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James Maxwell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McIlquham</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MC	31st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9th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Bde</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6 Nov 1917 	31st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9th Brigade 	Died of wounds	Nine Elms British Cemetery, Belgium</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William Joseph Curran	5th 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 Jan 1918	5th Canadian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Pneumonia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Lillers</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Communal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Lawrence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Caffrey</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15th Brigade, CFA	7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Mar 1918 	8th Brigade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CFA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Accidental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death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Ecoivres</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Military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Second Lieutenant Arthur William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Aird</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15th Brigade</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CFA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23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May 1918 	209th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Sqn</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Royal Flying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Corps	KIA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Arras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Flying Services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Memorial,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Major Thomas Duncan Ringwood	15th Brigade</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CFA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10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Aug 1918 	60th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14th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Bde</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CFA	KIA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Cerisy-Gailly</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Military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David Dickinson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68th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Depot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19 Sep 1918 	1st Siege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CGA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KIA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Cabaret-Rouge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British Cemetery, 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Budd Arthur Addison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68th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Depot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24 Sep 1918 	Ammunition Column, SEF	Training accident	Mountain View Cemetery, Vancouver, BC</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Second Lieutenant William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Jermy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Jephson</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15th Brigade</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CFA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26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Sep 1918 	175th Brigade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RFA</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KIA</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Athies</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Communal Cemetery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Ext,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France</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Claude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Melnot</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Wilson DFC	68th Depot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14 Oct 1918 	29th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Sqn</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Royal Flying Corps 	KIA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Dadizeele</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New British Cemetery, Belgium </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Gunner Frank H. Russell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68th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16th Brigade 	13 Nov 1918	68th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16th Brigade 	KIA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Archangel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Allied Cemetery, Russia</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Acting Bombardier David Fraser	68th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16th Brigade 	13 Nov 1918	68th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16th Brigade 	KIA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Archangel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Allied Cemetery, Russia</a:t>
            </a:r>
          </a:p>
          <a:p>
            <a:pPr>
              <a:lnSpc>
                <a:spcPct val="107000"/>
              </a:lnSpc>
            </a:pP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Captain Oliver Alexander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Mowat</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MC	68th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16th Brigade 	27 Jan 1919 	68th </a:t>
            </a:r>
            <a:r>
              <a:rPr lang="en-CA"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Bty</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16th Brigade 	KIA	</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Cambellton</a:t>
            </a:r>
            <a:r>
              <a:rPr lang="en-CA"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Rural Cemetery, NB</a:t>
            </a:r>
            <a:endParaRPr lang="en-C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53" y="5787643"/>
            <a:ext cx="914402" cy="84429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8645" y="5787643"/>
            <a:ext cx="914402" cy="84429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53" y="74807"/>
            <a:ext cx="914402" cy="844298"/>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8645" y="74807"/>
            <a:ext cx="914402" cy="844298"/>
          </a:xfrm>
          <a:prstGeom prst="rect">
            <a:avLst/>
          </a:prstGeom>
        </p:spPr>
      </p:pic>
    </p:spTree>
    <p:extLst>
      <p:ext uri="{BB962C8B-B14F-4D97-AF65-F5344CB8AC3E}">
        <p14:creationId xmlns:p14="http://schemas.microsoft.com/office/powerpoint/2010/main" val="3127629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4553" y="946897"/>
            <a:ext cx="6096000" cy="5426870"/>
          </a:xfrm>
          <a:prstGeom prst="rect">
            <a:avLst/>
          </a:prstGeom>
        </p:spPr>
        <p:txBody>
          <a:bodyPr>
            <a:spAutoFit/>
          </a:bodyPr>
          <a:lstStyle/>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Captain C.R. Burton, MC</a:t>
            </a: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Joseph Gordon </a:t>
            </a:r>
            <a:r>
              <a:rPr lang="en-C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Chutter</a:t>
            </a: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 MC</a:t>
            </a: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Arthur J. Cowan, MC</a:t>
            </a:r>
          </a:p>
          <a:p>
            <a:pPr>
              <a:lnSpc>
                <a:spcPct val="107000"/>
              </a:lnSpc>
            </a:pPr>
            <a:r>
              <a:rPr lang="fr-CA"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N. Hess, MC</a:t>
            </a:r>
            <a:endPar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CA"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H. Jones, MC</a:t>
            </a:r>
            <a:endPar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CA"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James Maxwell </a:t>
            </a:r>
            <a:r>
              <a:rPr lang="fr-C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McIlquham</a:t>
            </a:r>
            <a:r>
              <a:rPr lang="fr-CA" dirty="0">
                <a:solidFill>
                  <a:schemeClr val="bg1"/>
                </a:solidFill>
                <a:latin typeface="Calibri" panose="020F0502020204030204" pitchFamily="34" charset="0"/>
                <a:ea typeface="Calibri" panose="020F0502020204030204" pitchFamily="34" charset="0"/>
                <a:cs typeface="Times New Roman" panose="02020603050405020304" pitchFamily="18" charset="0"/>
              </a:rPr>
              <a:t>, MC</a:t>
            </a:r>
            <a:endPar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CA"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Vincent </a:t>
            </a:r>
            <a:r>
              <a:rPr lang="fr-C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McKenna</a:t>
            </a:r>
            <a:r>
              <a:rPr lang="fr-CA" dirty="0">
                <a:solidFill>
                  <a:schemeClr val="bg1"/>
                </a:solidFill>
                <a:latin typeface="Calibri" panose="020F0502020204030204" pitchFamily="34" charset="0"/>
                <a:ea typeface="Calibri" panose="020F0502020204030204" pitchFamily="34" charset="0"/>
                <a:cs typeface="Times New Roman" panose="02020603050405020304" pitchFamily="18" charset="0"/>
              </a:rPr>
              <a:t>, MC</a:t>
            </a:r>
            <a:endPar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Major </a:t>
            </a:r>
            <a:r>
              <a:rPr lang="en-CA"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Harry </a:t>
            </a:r>
            <a:r>
              <a:rPr lang="en-CA"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Lyall</a:t>
            </a:r>
            <a:r>
              <a:rPr lang="en-CA"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McPherson, MC</a:t>
            </a: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Captain H. Morton, MC</a:t>
            </a: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Captain Oliver Alexander </a:t>
            </a:r>
            <a:r>
              <a:rPr lang="en-C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Mowat</a:t>
            </a:r>
            <a:r>
              <a:rPr lang="en-CA"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MC</a:t>
            </a:r>
            <a:endPar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​​Captain William Augustus Richardson, MC</a:t>
            </a:r>
          </a:p>
          <a:p>
            <a:pPr>
              <a:lnSpc>
                <a:spcPct val="107000"/>
              </a:lnSpc>
            </a:pPr>
            <a:r>
              <a:rPr lang="fr-CA"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J. Roberts, MC</a:t>
            </a:r>
            <a:endPar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CA"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Donald Graham Robertson, MC</a:t>
            </a:r>
            <a:endPar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Warrant Officer Class I </a:t>
            </a:r>
            <a:r>
              <a:rPr lang="en-C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Sverre</a:t>
            </a: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 Sorenson, MC</a:t>
            </a: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William Allen </a:t>
            </a:r>
            <a:r>
              <a:rPr lang="en-C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Townsley</a:t>
            </a: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 MC</a:t>
            </a: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Captain </a:t>
            </a:r>
            <a:r>
              <a:rPr lang="en-C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F.C</a:t>
            </a: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 Whitehead, MC</a:t>
            </a: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Captain </a:t>
            </a:r>
            <a:r>
              <a:rPr lang="en-CA"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A.L</a:t>
            </a: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 Wilson, MC</a:t>
            </a:r>
          </a:p>
          <a:p>
            <a:pPr>
              <a:lnSpc>
                <a:spcPct val="107000"/>
              </a:lnSpc>
            </a:pPr>
            <a:r>
              <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rPr>
              <a:t>Lieutenant Douglas J Winslow, MC</a:t>
            </a:r>
            <a:endParaRPr lang="en-CA"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98" y="895350"/>
            <a:ext cx="1285875" cy="2533650"/>
          </a:xfrm>
          <a:prstGeom prst="rect">
            <a:avLst/>
          </a:prstGeom>
        </p:spPr>
      </p:pic>
      <p:sp>
        <p:nvSpPr>
          <p:cNvPr id="6" name="TextBox 5"/>
          <p:cNvSpPr txBox="1"/>
          <p:nvPr/>
        </p:nvSpPr>
        <p:spPr>
          <a:xfrm>
            <a:off x="3527612" y="354087"/>
            <a:ext cx="5136776" cy="707886"/>
          </a:xfrm>
          <a:prstGeom prst="rect">
            <a:avLst/>
          </a:prstGeom>
          <a:noFill/>
        </p:spPr>
        <p:txBody>
          <a:bodyPr wrap="square" rtlCol="0">
            <a:spAutoFit/>
          </a:bodyPr>
          <a:lstStyle/>
          <a:p>
            <a:pPr algn="ctr"/>
            <a:r>
              <a:rPr lang="en-US" sz="4000" b="1" dirty="0" smtClean="0">
                <a:solidFill>
                  <a:schemeClr val="bg1"/>
                </a:solidFill>
              </a:rPr>
              <a:t>Military Cross</a:t>
            </a:r>
            <a:endParaRPr lang="en-CA" sz="4000" b="1" dirty="0">
              <a:solidFill>
                <a:schemeClr val="bg1"/>
              </a:solidFill>
            </a:endParaRPr>
          </a:p>
        </p:txBody>
      </p:sp>
    </p:spTree>
    <p:extLst>
      <p:ext uri="{BB962C8B-B14F-4D97-AF65-F5344CB8AC3E}">
        <p14:creationId xmlns:p14="http://schemas.microsoft.com/office/powerpoint/2010/main" val="835375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4552" y="952500"/>
            <a:ext cx="6096000" cy="3416320"/>
          </a:xfrm>
          <a:prstGeom prst="rect">
            <a:avLst/>
          </a:prstGeom>
        </p:spPr>
        <p:txBody>
          <a:bodyPr>
            <a:spAutoFit/>
          </a:bodyPr>
          <a:lstStyle/>
          <a:p>
            <a:r>
              <a:rPr lang="en-CA"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CA" dirty="0">
                <a:solidFill>
                  <a:schemeClr val="bg1"/>
                </a:solidFill>
              </a:rPr>
              <a:t>Sergeant J.A. </a:t>
            </a:r>
            <a:r>
              <a:rPr lang="en-CA" dirty="0" err="1">
                <a:solidFill>
                  <a:schemeClr val="bg1"/>
                </a:solidFill>
              </a:rPr>
              <a:t>Beddow</a:t>
            </a:r>
            <a:r>
              <a:rPr lang="en-CA" dirty="0">
                <a:solidFill>
                  <a:schemeClr val="bg1"/>
                </a:solidFill>
              </a:rPr>
              <a:t>, MM        </a:t>
            </a:r>
          </a:p>
          <a:p>
            <a:r>
              <a:rPr lang="en-CA" dirty="0" smtClean="0">
                <a:solidFill>
                  <a:schemeClr val="bg1"/>
                </a:solidFill>
              </a:rPr>
              <a:t>Signaller </a:t>
            </a:r>
            <a:r>
              <a:rPr lang="en-CA" dirty="0">
                <a:solidFill>
                  <a:schemeClr val="bg1"/>
                </a:solidFill>
              </a:rPr>
              <a:t>J.P. </a:t>
            </a:r>
            <a:r>
              <a:rPr lang="en-CA" dirty="0" err="1">
                <a:solidFill>
                  <a:schemeClr val="bg1"/>
                </a:solidFill>
              </a:rPr>
              <a:t>Breiter</a:t>
            </a:r>
            <a:r>
              <a:rPr lang="en-CA" dirty="0">
                <a:solidFill>
                  <a:schemeClr val="bg1"/>
                </a:solidFill>
              </a:rPr>
              <a:t>, MM</a:t>
            </a:r>
          </a:p>
          <a:p>
            <a:r>
              <a:rPr lang="en-CA" dirty="0" smtClean="0">
                <a:solidFill>
                  <a:schemeClr val="bg1"/>
                </a:solidFill>
              </a:rPr>
              <a:t>Signaller </a:t>
            </a:r>
            <a:r>
              <a:rPr lang="en-CA" dirty="0">
                <a:solidFill>
                  <a:schemeClr val="bg1"/>
                </a:solidFill>
              </a:rPr>
              <a:t>Thomas Leroy Chambers, MM</a:t>
            </a:r>
          </a:p>
          <a:p>
            <a:r>
              <a:rPr lang="en-CA" dirty="0">
                <a:solidFill>
                  <a:schemeClr val="bg1"/>
                </a:solidFill>
              </a:rPr>
              <a:t>Bombardier William </a:t>
            </a:r>
            <a:r>
              <a:rPr lang="en-CA" dirty="0" err="1">
                <a:solidFill>
                  <a:schemeClr val="bg1"/>
                </a:solidFill>
              </a:rPr>
              <a:t>Osser</a:t>
            </a:r>
            <a:r>
              <a:rPr lang="en-CA" dirty="0">
                <a:solidFill>
                  <a:schemeClr val="bg1"/>
                </a:solidFill>
              </a:rPr>
              <a:t> Cook, MM</a:t>
            </a:r>
          </a:p>
          <a:p>
            <a:r>
              <a:rPr lang="en-CA" dirty="0">
                <a:solidFill>
                  <a:schemeClr val="bg1"/>
                </a:solidFill>
              </a:rPr>
              <a:t>​Sergeant  Edward </a:t>
            </a:r>
            <a:r>
              <a:rPr lang="en-CA" dirty="0" err="1">
                <a:solidFill>
                  <a:schemeClr val="bg1"/>
                </a:solidFill>
              </a:rPr>
              <a:t>Arlett</a:t>
            </a:r>
            <a:r>
              <a:rPr lang="en-CA" dirty="0">
                <a:solidFill>
                  <a:schemeClr val="bg1"/>
                </a:solidFill>
              </a:rPr>
              <a:t> Dickie, MM</a:t>
            </a:r>
          </a:p>
          <a:p>
            <a:r>
              <a:rPr lang="en-CA" dirty="0">
                <a:solidFill>
                  <a:schemeClr val="bg1"/>
                </a:solidFill>
              </a:rPr>
              <a:t>Driver </a:t>
            </a:r>
            <a:r>
              <a:rPr lang="en-CA" dirty="0" err="1">
                <a:solidFill>
                  <a:schemeClr val="bg1"/>
                </a:solidFill>
              </a:rPr>
              <a:t>W.J</a:t>
            </a:r>
            <a:r>
              <a:rPr lang="en-CA" dirty="0">
                <a:solidFill>
                  <a:schemeClr val="bg1"/>
                </a:solidFill>
              </a:rPr>
              <a:t>. Donahue, MM     </a:t>
            </a:r>
          </a:p>
          <a:p>
            <a:r>
              <a:rPr lang="en-CA" dirty="0">
                <a:solidFill>
                  <a:schemeClr val="bg1"/>
                </a:solidFill>
              </a:rPr>
              <a:t>Gunner Sydney Phillip Fielding, MM</a:t>
            </a:r>
          </a:p>
          <a:p>
            <a:r>
              <a:rPr lang="en-CA" dirty="0">
                <a:solidFill>
                  <a:schemeClr val="bg1"/>
                </a:solidFill>
              </a:rPr>
              <a:t>Warrant Officer Class I Herbert Hankins, MM</a:t>
            </a:r>
          </a:p>
          <a:p>
            <a:r>
              <a:rPr lang="en-CA" dirty="0" smtClean="0">
                <a:solidFill>
                  <a:schemeClr val="bg1"/>
                </a:solidFill>
              </a:rPr>
              <a:t>Gunner </a:t>
            </a:r>
            <a:r>
              <a:rPr lang="en-CA" dirty="0">
                <a:solidFill>
                  <a:schemeClr val="bg1"/>
                </a:solidFill>
              </a:rPr>
              <a:t>J. McLean, MM</a:t>
            </a:r>
          </a:p>
          <a:p>
            <a:r>
              <a:rPr lang="en-CA" dirty="0">
                <a:solidFill>
                  <a:schemeClr val="bg1"/>
                </a:solidFill>
              </a:rPr>
              <a:t>Gunner </a:t>
            </a:r>
            <a:r>
              <a:rPr lang="en-CA" dirty="0" err="1">
                <a:solidFill>
                  <a:schemeClr val="bg1"/>
                </a:solidFill>
              </a:rPr>
              <a:t>W.J</a:t>
            </a:r>
            <a:r>
              <a:rPr lang="en-CA" dirty="0">
                <a:solidFill>
                  <a:schemeClr val="bg1"/>
                </a:solidFill>
              </a:rPr>
              <a:t>. Perryman, MM</a:t>
            </a:r>
          </a:p>
          <a:p>
            <a:r>
              <a:rPr lang="en-CA" dirty="0">
                <a:solidFill>
                  <a:schemeClr val="bg1"/>
                </a:solidFill>
              </a:rPr>
              <a:t>Corporal </a:t>
            </a:r>
            <a:r>
              <a:rPr lang="en-CA" dirty="0" smtClean="0">
                <a:solidFill>
                  <a:schemeClr val="bg1"/>
                </a:solidFill>
              </a:rPr>
              <a:t>Edward Savage</a:t>
            </a:r>
            <a:r>
              <a:rPr lang="en-CA" dirty="0">
                <a:solidFill>
                  <a:schemeClr val="bg1"/>
                </a:solidFill>
              </a:rPr>
              <a:t>, MM</a:t>
            </a:r>
          </a:p>
          <a:p>
            <a:r>
              <a:rPr lang="en-CA" dirty="0">
                <a:solidFill>
                  <a:schemeClr val="bg1"/>
                </a:solidFill>
              </a:rPr>
              <a:t>Sergeant John Simmons, MM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719" y="952500"/>
            <a:ext cx="1228725" cy="2533650"/>
          </a:xfrm>
          <a:prstGeom prst="rect">
            <a:avLst/>
          </a:prstGeom>
        </p:spPr>
      </p:pic>
      <p:sp>
        <p:nvSpPr>
          <p:cNvPr id="5" name="TextBox 4"/>
          <p:cNvSpPr txBox="1"/>
          <p:nvPr/>
        </p:nvSpPr>
        <p:spPr>
          <a:xfrm>
            <a:off x="3527612" y="354087"/>
            <a:ext cx="5136776" cy="707886"/>
          </a:xfrm>
          <a:prstGeom prst="rect">
            <a:avLst/>
          </a:prstGeom>
          <a:noFill/>
        </p:spPr>
        <p:txBody>
          <a:bodyPr wrap="square" rtlCol="0">
            <a:spAutoFit/>
          </a:bodyPr>
          <a:lstStyle/>
          <a:p>
            <a:pPr algn="ctr"/>
            <a:r>
              <a:rPr lang="en-US" sz="4000" b="1" dirty="0" smtClean="0">
                <a:solidFill>
                  <a:schemeClr val="bg1"/>
                </a:solidFill>
              </a:rPr>
              <a:t>Military Medal</a:t>
            </a:r>
            <a:endParaRPr lang="en-CA" sz="4000" b="1" dirty="0">
              <a:solidFill>
                <a:schemeClr val="bg1"/>
              </a:solidFill>
            </a:endParaRPr>
          </a:p>
        </p:txBody>
      </p:sp>
    </p:spTree>
    <p:extLst>
      <p:ext uri="{BB962C8B-B14F-4D97-AF65-F5344CB8AC3E}">
        <p14:creationId xmlns:p14="http://schemas.microsoft.com/office/powerpoint/2010/main" val="4133255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3682" y="952500"/>
            <a:ext cx="10287000" cy="4708981"/>
          </a:xfrm>
          <a:prstGeom prst="rect">
            <a:avLst/>
          </a:prstGeom>
        </p:spPr>
        <p:txBody>
          <a:bodyPr wrap="square">
            <a:spAutoFit/>
          </a:bodyPr>
          <a:lstStyle/>
          <a:p>
            <a:r>
              <a:rPr lang="en-CA" sz="2000" b="1" dirty="0" smtClean="0">
                <a:solidFill>
                  <a:schemeClr val="bg1"/>
                </a:solidFill>
              </a:rPr>
              <a:t>Bombardier William </a:t>
            </a:r>
            <a:r>
              <a:rPr lang="en-CA" sz="2000" b="1" dirty="0" err="1" smtClean="0">
                <a:solidFill>
                  <a:schemeClr val="bg1"/>
                </a:solidFill>
              </a:rPr>
              <a:t>Osser</a:t>
            </a:r>
            <a:r>
              <a:rPr lang="en-CA" sz="2000" b="1" dirty="0" smtClean="0">
                <a:solidFill>
                  <a:schemeClr val="bg1"/>
                </a:solidFill>
              </a:rPr>
              <a:t> Cook</a:t>
            </a:r>
            <a:r>
              <a:rPr lang="en-CA" sz="2000" dirty="0" smtClean="0">
                <a:solidFill>
                  <a:schemeClr val="bg1"/>
                </a:solidFill>
              </a:rPr>
              <a:t>; </a:t>
            </a:r>
            <a:r>
              <a:rPr lang="en-CA" sz="2000" dirty="0">
                <a:solidFill>
                  <a:schemeClr val="bg1"/>
                </a:solidFill>
              </a:rPr>
              <a:t>Attested in 46th (Queen's) Battery 9th Brigade Canadian Field Artillery 5 Dec 1915, embarked Halifax 4 Feb 1916, disembarked Plymouth 14 Feb 1916, 11th Brigade Canadian Field Artillery, landed in France 15 Jul 1916, appointed Acting Bombardier 19 Jul 1916, reverts to Gunner at own request 11 Oct 1916, admitted hospital 27 Jan 1917, rejoined unit 2 Mar 1917, transferred to 9th Brigade Canadian Field Artillery on reorganization 25 Mar 1917, granted 14 days leave 21 Nov 1917, admitted to hospital whilst on leave 4 Dec 1917, transferred to Canadian Artillery Reinforcement Depot 4 Dec 1917, appointed Acting Bombardier whilst doing duties of same 27 Apr 1917, attached to Canadian School of Gunnery 5 Mar 1918, taken on strength Canadian School of Gunnery 27 Apr 1918, reverts to Driver on being spec employed 19 Aug 1918, taken on strength Composite Brigade Canadian Reserve Artillery 19 Aug 1918, taken on strength 16th Brigade Canadian Field Artillery 28 Aug 1918, appointed Acting Bombardier with pay 28 Aug 1918, proceeded overseas to Northern Russia 20 Sep 1918, arrived Archangel Russia 1 Oct 1918, served as a Driver in 68 Battery, awarded Military Medal in recognition of gallant conduct in field 8 Apr 1919, confirmed Bombardier 3 Jun 1919, embarked for United Kingdom 11 Jun 1919, embarked for Canada 5 July 1919,  discharged 15 Jul </a:t>
            </a:r>
            <a:r>
              <a:rPr lang="en-CA" sz="2000" dirty="0" smtClean="0">
                <a:solidFill>
                  <a:schemeClr val="bg1"/>
                </a:solidFill>
              </a:rPr>
              <a:t>1919.</a:t>
            </a:r>
            <a:endParaRPr lang="en-CA" sz="2000" dirty="0">
              <a:solidFill>
                <a:schemeClr val="bg1"/>
              </a:solidFill>
            </a:endParaRPr>
          </a:p>
        </p:txBody>
      </p:sp>
      <p:pic>
        <p:nvPicPr>
          <p:cNvPr id="1026" name="Picture 2" descr="Bill Cook Saskatoon Cresc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44" y="1266825"/>
            <a:ext cx="18954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unner william osser c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651" y="1266825"/>
            <a:ext cx="4448489"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unner william osser c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959" y="1266825"/>
            <a:ext cx="5077152" cy="3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3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9269"/>
            <a:ext cx="12192000" cy="6178731"/>
          </a:xfrm>
          <a:prstGeom prst="rect">
            <a:avLst/>
          </a:prstGeom>
        </p:spPr>
      </p:pic>
      <p:sp>
        <p:nvSpPr>
          <p:cNvPr id="3" name="TextBox 2"/>
          <p:cNvSpPr txBox="1"/>
          <p:nvPr/>
        </p:nvSpPr>
        <p:spPr>
          <a:xfrm>
            <a:off x="1121785" y="-17258"/>
            <a:ext cx="9948429" cy="830997"/>
          </a:xfrm>
          <a:prstGeom prst="rect">
            <a:avLst/>
          </a:prstGeom>
          <a:noFill/>
        </p:spPr>
        <p:txBody>
          <a:bodyPr wrap="none" rtlCol="0">
            <a:spAutoFit/>
          </a:bodyPr>
          <a:lstStyle/>
          <a:p>
            <a:r>
              <a:rPr lang="en-US" sz="4800" b="1" dirty="0" smtClean="0">
                <a:solidFill>
                  <a:srgbClr val="FF0000"/>
                </a:solidFill>
              </a:rPr>
              <a:t>World War I – The War to end all Wars</a:t>
            </a:r>
            <a:endParaRPr lang="en-CA" sz="4800" b="1" dirty="0">
              <a:solidFill>
                <a:srgbClr val="FF0000"/>
              </a:solidFill>
            </a:endParaRPr>
          </a:p>
        </p:txBody>
      </p:sp>
    </p:spTree>
    <p:extLst>
      <p:ext uri="{BB962C8B-B14F-4D97-AF65-F5344CB8AC3E}">
        <p14:creationId xmlns:p14="http://schemas.microsoft.com/office/powerpoint/2010/main" val="1397088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14 - Warring powers in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929" y="0"/>
            <a:ext cx="95201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90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539" y="2498017"/>
            <a:ext cx="10914743" cy="3785652"/>
          </a:xfrm>
          <a:prstGeom prst="rect">
            <a:avLst/>
          </a:prstGeom>
        </p:spPr>
        <p:txBody>
          <a:bodyPr wrap="square">
            <a:spAutoFit/>
          </a:bodyPr>
          <a:lstStyle/>
          <a:p>
            <a:r>
              <a:rPr lang="en-CA" sz="2400" dirty="0" smtClean="0">
                <a:solidFill>
                  <a:schemeClr val="bg1"/>
                </a:solidFill>
                <a:effectLst/>
                <a:latin typeface="Helvetica" panose="020B0604020202020204" pitchFamily="34" charset="0"/>
                <a:ea typeface="Times New Roman" panose="02020603050405020304" pitchFamily="18" charset="0"/>
              </a:rPr>
              <a:t>Austria-Hungary, supported by Germany, sent a harsh ultimatum to Serbia.</a:t>
            </a:r>
            <a:endParaRPr lang="en-CA" sz="2400" dirty="0" smtClean="0">
              <a:solidFill>
                <a:schemeClr val="bg1"/>
              </a:solidFill>
              <a:effectLst/>
              <a:latin typeface="Times New Roman" panose="02020603050405020304" pitchFamily="18" charset="0"/>
              <a:ea typeface="Times New Roman" panose="02020603050405020304" pitchFamily="18" charset="0"/>
            </a:endParaRPr>
          </a:p>
          <a:p>
            <a:r>
              <a:rPr lang="en-CA" sz="2400" dirty="0" smtClean="0">
                <a:solidFill>
                  <a:schemeClr val="bg1"/>
                </a:solidFill>
                <a:effectLst/>
                <a:latin typeface="Helvetica" panose="020B0604020202020204" pitchFamily="34" charset="0"/>
                <a:ea typeface="Times New Roman" panose="02020603050405020304" pitchFamily="18" charset="0"/>
              </a:rPr>
              <a:t>Although Serbia met nearly every demand, Austria-Hungary declared war. </a:t>
            </a:r>
            <a:endParaRPr lang="en-CA" sz="2400" dirty="0" smtClean="0">
              <a:solidFill>
                <a:schemeClr val="bg1"/>
              </a:solidFill>
              <a:effectLst/>
              <a:latin typeface="Times New Roman" panose="02020603050405020304" pitchFamily="18" charset="0"/>
              <a:ea typeface="Times New Roman" panose="02020603050405020304" pitchFamily="18" charset="0"/>
            </a:endParaRPr>
          </a:p>
          <a:p>
            <a:r>
              <a:rPr lang="en-CA" sz="2400" dirty="0" smtClean="0">
                <a:solidFill>
                  <a:schemeClr val="bg1"/>
                </a:solidFill>
                <a:effectLst/>
                <a:latin typeface="Helvetica" panose="020B0604020202020204" pitchFamily="34" charset="0"/>
                <a:ea typeface="Times New Roman" panose="02020603050405020304" pitchFamily="18" charset="0"/>
              </a:rPr>
              <a:t>Russia, the self-proclaimed protector of the Slav nations, mobilized. </a:t>
            </a:r>
            <a:endParaRPr lang="en-CA" sz="2400" dirty="0" smtClean="0">
              <a:solidFill>
                <a:schemeClr val="bg1"/>
              </a:solidFill>
              <a:effectLst/>
              <a:latin typeface="Times New Roman" panose="02020603050405020304" pitchFamily="18" charset="0"/>
              <a:ea typeface="Times New Roman" panose="02020603050405020304" pitchFamily="18" charset="0"/>
            </a:endParaRPr>
          </a:p>
          <a:p>
            <a:r>
              <a:rPr lang="en-CA" sz="2400" dirty="0" smtClean="0">
                <a:solidFill>
                  <a:schemeClr val="bg1"/>
                </a:solidFill>
                <a:effectLst/>
                <a:latin typeface="Helvetica" panose="020B0604020202020204" pitchFamily="34" charset="0"/>
                <a:ea typeface="Times New Roman" panose="02020603050405020304" pitchFamily="18" charset="0"/>
              </a:rPr>
              <a:t>Germany demanded promises of peace from Russia and France </a:t>
            </a:r>
            <a:endParaRPr lang="en-CA" sz="2400" dirty="0" smtClean="0">
              <a:solidFill>
                <a:schemeClr val="bg1"/>
              </a:solidFill>
              <a:effectLst/>
              <a:latin typeface="Times New Roman" panose="02020603050405020304" pitchFamily="18" charset="0"/>
              <a:ea typeface="Times New Roman" panose="02020603050405020304" pitchFamily="18" charset="0"/>
            </a:endParaRPr>
          </a:p>
          <a:p>
            <a:r>
              <a:rPr lang="en-CA" sz="2400" dirty="0" smtClean="0">
                <a:solidFill>
                  <a:schemeClr val="bg1"/>
                </a:solidFill>
                <a:effectLst/>
                <a:latin typeface="Helvetica" panose="020B0604020202020204" pitchFamily="34" charset="0"/>
                <a:ea typeface="Times New Roman" panose="02020603050405020304" pitchFamily="18" charset="0"/>
              </a:rPr>
              <a:t>When there was no answer, Germany declared war</a:t>
            </a:r>
            <a:endParaRPr lang="en-CA" sz="2400" dirty="0" smtClean="0">
              <a:solidFill>
                <a:schemeClr val="bg1"/>
              </a:solidFill>
              <a:effectLst/>
              <a:latin typeface="Times New Roman" panose="02020603050405020304" pitchFamily="18" charset="0"/>
              <a:ea typeface="Times New Roman" panose="02020603050405020304" pitchFamily="18" charset="0"/>
            </a:endParaRPr>
          </a:p>
          <a:p>
            <a:r>
              <a:rPr lang="en-CA" sz="2400" dirty="0" smtClean="0">
                <a:solidFill>
                  <a:schemeClr val="bg1"/>
                </a:solidFill>
                <a:effectLst/>
                <a:latin typeface="Helvetica" panose="020B0604020202020204" pitchFamily="34" charset="0"/>
                <a:ea typeface="Times New Roman" panose="02020603050405020304" pitchFamily="18" charset="0"/>
              </a:rPr>
              <a:t>France looked to Britain for support</a:t>
            </a:r>
            <a:endParaRPr lang="en-CA" sz="2400" dirty="0" smtClean="0">
              <a:solidFill>
                <a:schemeClr val="bg1"/>
              </a:solidFill>
              <a:effectLst/>
              <a:latin typeface="Times New Roman" panose="02020603050405020304" pitchFamily="18" charset="0"/>
              <a:ea typeface="Times New Roman" panose="02020603050405020304" pitchFamily="18" charset="0"/>
            </a:endParaRPr>
          </a:p>
          <a:p>
            <a:r>
              <a:rPr lang="en-CA" sz="2400" dirty="0" smtClean="0">
                <a:solidFill>
                  <a:schemeClr val="bg1"/>
                </a:solidFill>
                <a:effectLst/>
                <a:latin typeface="Helvetica" panose="020B0604020202020204" pitchFamily="34" charset="0"/>
                <a:ea typeface="Times New Roman" panose="02020603050405020304" pitchFamily="18" charset="0"/>
              </a:rPr>
              <a:t>The German Army on its way to France invaded neutral Belgium</a:t>
            </a:r>
            <a:endParaRPr lang="en-CA" sz="2400" dirty="0" smtClean="0">
              <a:solidFill>
                <a:schemeClr val="bg1"/>
              </a:solidFill>
              <a:effectLst/>
              <a:latin typeface="Times New Roman" panose="02020603050405020304" pitchFamily="18" charset="0"/>
              <a:ea typeface="Times New Roman" panose="02020603050405020304" pitchFamily="18" charset="0"/>
            </a:endParaRPr>
          </a:p>
          <a:p>
            <a:r>
              <a:rPr lang="en-CA" sz="2400" dirty="0" smtClean="0">
                <a:solidFill>
                  <a:schemeClr val="bg1"/>
                </a:solidFill>
                <a:effectLst/>
                <a:latin typeface="Helvetica" panose="020B0604020202020204" pitchFamily="34" charset="0"/>
                <a:ea typeface="Times New Roman" panose="02020603050405020304" pitchFamily="18" charset="0"/>
              </a:rPr>
              <a:t>Britain sent an ultimatum demanding withdrawal of German troops</a:t>
            </a:r>
            <a:endParaRPr lang="en-CA" sz="2400" dirty="0" smtClean="0">
              <a:solidFill>
                <a:schemeClr val="bg1"/>
              </a:solidFill>
              <a:effectLst/>
              <a:latin typeface="Times New Roman" panose="02020603050405020304" pitchFamily="18" charset="0"/>
              <a:ea typeface="Times New Roman" panose="02020603050405020304" pitchFamily="18" charset="0"/>
            </a:endParaRPr>
          </a:p>
          <a:p>
            <a:r>
              <a:rPr lang="en-CA" sz="2400" dirty="0" smtClean="0">
                <a:solidFill>
                  <a:schemeClr val="bg1"/>
                </a:solidFill>
                <a:effectLst/>
                <a:latin typeface="Helvetica" panose="020B0604020202020204" pitchFamily="34" charset="0"/>
                <a:ea typeface="Times New Roman" panose="02020603050405020304" pitchFamily="18" charset="0"/>
              </a:rPr>
              <a:t>Britain was at war when no answer was received</a:t>
            </a:r>
            <a:endParaRPr lang="en-CA" sz="2400" dirty="0" smtClean="0">
              <a:solidFill>
                <a:schemeClr val="bg1"/>
              </a:solidFill>
              <a:effectLst/>
              <a:latin typeface="Times New Roman" panose="02020603050405020304" pitchFamily="18" charset="0"/>
              <a:ea typeface="Times New Roman" panose="02020603050405020304" pitchFamily="18" charset="0"/>
            </a:endParaRPr>
          </a:p>
          <a:p>
            <a:r>
              <a:rPr lang="en-CA" sz="2400" dirty="0" smtClean="0">
                <a:solidFill>
                  <a:schemeClr val="bg1"/>
                </a:solidFill>
                <a:effectLst/>
                <a:latin typeface="Helvetica" panose="020B0604020202020204" pitchFamily="34" charset="0"/>
                <a:ea typeface="Times New Roman" panose="02020603050405020304" pitchFamily="18" charset="0"/>
              </a:rPr>
              <a:t>And when Britain was at war, Canada was at war. </a:t>
            </a:r>
            <a:endParaRPr lang="en-CA" sz="2400" dirty="0">
              <a:solidFill>
                <a:schemeClr val="bg1"/>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773538" y="1104967"/>
            <a:ext cx="10914743" cy="1200329"/>
          </a:xfrm>
          <a:prstGeom prst="rect">
            <a:avLst/>
          </a:prstGeom>
        </p:spPr>
        <p:txBody>
          <a:bodyPr wrap="square">
            <a:spAutoFit/>
          </a:bodyPr>
          <a:lstStyle/>
          <a:p>
            <a:r>
              <a:rPr lang="en-CA" sz="2400" dirty="0">
                <a:solidFill>
                  <a:schemeClr val="bg1"/>
                </a:solidFill>
                <a:latin typeface="Helvetica" panose="020B0604020202020204" pitchFamily="34" charset="0"/>
                <a:ea typeface="Times New Roman" panose="02020603050405020304" pitchFamily="18" charset="0"/>
              </a:rPr>
              <a:t>On Sunday, June 28, 1914, Archduke Franz Ferdinand, heir to the Austro-Hungarian throne, was shot and killed by a Serbian nationalist during a visit to Sarajevo in Bosnia.</a:t>
            </a:r>
            <a:endParaRPr lang="en-CA"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549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schlieffen pla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356" y="729654"/>
            <a:ext cx="4967288" cy="539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49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7943" y="1146407"/>
            <a:ext cx="6154057" cy="1200329"/>
          </a:xfrm>
          <a:prstGeom prst="rect">
            <a:avLst/>
          </a:prstGeom>
        </p:spPr>
        <p:txBody>
          <a:bodyPr wrap="square">
            <a:spAutoFit/>
          </a:bodyPr>
          <a:lstStyle/>
          <a:p>
            <a:r>
              <a:rPr lang="en-CA" sz="2400" b="0" i="0" dirty="0" smtClean="0">
                <a:solidFill>
                  <a:schemeClr val="bg1"/>
                </a:solidFill>
                <a:effectLst/>
                <a:latin typeface="Helvetica Neue"/>
              </a:rPr>
              <a:t>With a regular army of only 3,110 men and a fledgling navy, Canada was ill-prepared to enter a world conflict.</a:t>
            </a:r>
            <a:endParaRPr lang="en-CA" sz="2400" dirty="0">
              <a:solidFill>
                <a:schemeClr val="bg1"/>
              </a:solidFill>
            </a:endParaRPr>
          </a:p>
        </p:txBody>
      </p:sp>
      <p:pic>
        <p:nvPicPr>
          <p:cNvPr id="2050" name="Picture 2" descr="https://upload.wikimedia.org/wikipedia/commons/thumb/5/57/Canadian_Red_Ensign_1868-1921.svg/1000px-Canadian_Red_Ensign_1868-1921.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61" y="783979"/>
            <a:ext cx="3850368" cy="19251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60261" y="4272393"/>
            <a:ext cx="9873796" cy="1569660"/>
          </a:xfrm>
          <a:prstGeom prst="rect">
            <a:avLst/>
          </a:prstGeom>
        </p:spPr>
        <p:txBody>
          <a:bodyPr wrap="square">
            <a:spAutoFit/>
          </a:bodyPr>
          <a:lstStyle/>
          <a:p>
            <a:r>
              <a:rPr lang="en-CA" sz="2400" b="0" i="0" dirty="0" smtClean="0">
                <a:solidFill>
                  <a:schemeClr val="bg1"/>
                </a:solidFill>
                <a:effectLst/>
                <a:latin typeface="Helvetica Neue"/>
              </a:rPr>
              <a:t>Within a few weeks more than 32,000 men gathered at </a:t>
            </a:r>
            <a:r>
              <a:rPr lang="en-CA" sz="2400" b="0" i="0" dirty="0" err="1" smtClean="0">
                <a:solidFill>
                  <a:schemeClr val="bg1"/>
                </a:solidFill>
                <a:effectLst/>
                <a:latin typeface="Helvetica Neue"/>
              </a:rPr>
              <a:t>Valcartier</a:t>
            </a:r>
            <a:r>
              <a:rPr lang="en-CA" sz="2400" b="0" i="0" dirty="0" smtClean="0">
                <a:solidFill>
                  <a:schemeClr val="bg1"/>
                </a:solidFill>
                <a:effectLst/>
                <a:latin typeface="Helvetica Neue"/>
              </a:rPr>
              <a:t> Camp near Quebec City; and within two months the First Contingent, Canadian Expeditionary Force, was on its way to England in the largest convoy ever to cross the Atlantic</a:t>
            </a:r>
            <a:endParaRPr lang="en-CA" sz="2400" dirty="0">
              <a:solidFill>
                <a:schemeClr val="bg1"/>
              </a:solidFill>
            </a:endParaRPr>
          </a:p>
        </p:txBody>
      </p:sp>
    </p:spTree>
    <p:extLst>
      <p:ext uri="{BB962C8B-B14F-4D97-AF65-F5344CB8AC3E}">
        <p14:creationId xmlns:p14="http://schemas.microsoft.com/office/powerpoint/2010/main" val="233653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713" y="221679"/>
            <a:ext cx="10769600" cy="1569660"/>
          </a:xfrm>
          <a:prstGeom prst="rect">
            <a:avLst/>
          </a:prstGeom>
        </p:spPr>
        <p:txBody>
          <a:bodyPr wrap="square">
            <a:spAutoFit/>
          </a:bodyPr>
          <a:lstStyle/>
          <a:p>
            <a:r>
              <a:rPr lang="en-CA" sz="2400" b="0" i="0" dirty="0" smtClean="0">
                <a:solidFill>
                  <a:schemeClr val="bg1"/>
                </a:solidFill>
                <a:effectLst/>
                <a:latin typeface="Helvetica Neue"/>
              </a:rPr>
              <a:t>The first Canadian troops to arrive in France were the Princess Patricia's Canadian Light Infantry, which had been formed at the outbreak of war entirely from ex-British Army regular soldiers. The "Princess Pats" landed in France in December 1914 with the British 27th Division. </a:t>
            </a:r>
            <a:endParaRPr lang="en-CA" sz="2400" dirty="0">
              <a:solidFill>
                <a:schemeClr val="bg1"/>
              </a:solidFill>
            </a:endParaRPr>
          </a:p>
        </p:txBody>
      </p:sp>
      <p:sp>
        <p:nvSpPr>
          <p:cNvPr id="4" name="Rectangle 3"/>
          <p:cNvSpPr/>
          <p:nvPr/>
        </p:nvSpPr>
        <p:spPr>
          <a:xfrm>
            <a:off x="580571" y="4535859"/>
            <a:ext cx="11611429" cy="1938992"/>
          </a:xfrm>
          <a:prstGeom prst="rect">
            <a:avLst/>
          </a:prstGeom>
        </p:spPr>
        <p:txBody>
          <a:bodyPr wrap="square">
            <a:spAutoFit/>
          </a:bodyPr>
          <a:lstStyle/>
          <a:p>
            <a:r>
              <a:rPr lang="en-CA" sz="2400" b="0" i="0" dirty="0" smtClean="0">
                <a:solidFill>
                  <a:schemeClr val="bg1"/>
                </a:solidFill>
                <a:effectLst/>
                <a:latin typeface="Helvetica Neue"/>
              </a:rPr>
              <a:t>"</a:t>
            </a:r>
            <a:r>
              <a:rPr lang="en-CA" sz="2400" b="1" i="0" dirty="0" smtClean="0">
                <a:solidFill>
                  <a:schemeClr val="bg1"/>
                </a:solidFill>
                <a:effectLst/>
                <a:latin typeface="Helvetica Neue"/>
              </a:rPr>
              <a:t>The Canadians</a:t>
            </a:r>
            <a:r>
              <a:rPr lang="en-CA" sz="2400" b="0" i="0" dirty="0" smtClean="0">
                <a:solidFill>
                  <a:schemeClr val="bg1"/>
                </a:solidFill>
                <a:effectLst/>
                <a:latin typeface="Helvetica Neue"/>
              </a:rPr>
              <a:t>," wrote Lloyd George, "</a:t>
            </a:r>
            <a:r>
              <a:rPr lang="en-CA" sz="2400" b="1" i="0" dirty="0" smtClean="0">
                <a:solidFill>
                  <a:schemeClr val="bg1"/>
                </a:solidFill>
                <a:effectLst/>
                <a:latin typeface="Helvetica Neue"/>
              </a:rPr>
              <a:t>played a part of such distinction that thenceforward they were marked out as storm troops; for the remainder of the war they were brought along to head the assault in one great battle after another. Whenever the Germans found the Canadian Corps coming into the line they prepared for the worst</a:t>
            </a:r>
            <a:r>
              <a:rPr lang="en-CA" sz="2400" b="0" i="0" dirty="0" smtClean="0">
                <a:solidFill>
                  <a:schemeClr val="bg1"/>
                </a:solidFill>
                <a:effectLst/>
                <a:latin typeface="Helvetica Neue"/>
              </a:rPr>
              <a:t>."</a:t>
            </a:r>
            <a:endParaRPr lang="en-CA" sz="2400" dirty="0">
              <a:solidFill>
                <a:schemeClr val="bg1"/>
              </a:solidFill>
            </a:endParaRPr>
          </a:p>
        </p:txBody>
      </p:sp>
      <p:grpSp>
        <p:nvGrpSpPr>
          <p:cNvPr id="9" name="Group 8"/>
          <p:cNvGrpSpPr/>
          <p:nvPr/>
        </p:nvGrpSpPr>
        <p:grpSpPr>
          <a:xfrm>
            <a:off x="1940857" y="2160671"/>
            <a:ext cx="9383488" cy="1938992"/>
            <a:chOff x="1981198" y="2274838"/>
            <a:chExt cx="9383488" cy="1938992"/>
          </a:xfrm>
        </p:grpSpPr>
        <p:sp>
          <p:nvSpPr>
            <p:cNvPr id="3" name="Rectangle 2"/>
            <p:cNvSpPr/>
            <p:nvPr/>
          </p:nvSpPr>
          <p:spPr>
            <a:xfrm>
              <a:off x="1981198" y="2274838"/>
              <a:ext cx="9383488" cy="1938992"/>
            </a:xfrm>
            <a:prstGeom prst="rect">
              <a:avLst/>
            </a:prstGeom>
          </p:spPr>
          <p:txBody>
            <a:bodyPr wrap="square">
              <a:spAutoFit/>
            </a:bodyPr>
            <a:lstStyle/>
            <a:p>
              <a:r>
                <a:rPr lang="en-CA" sz="2400" b="0" i="0" dirty="0" smtClean="0">
                  <a:solidFill>
                    <a:schemeClr val="bg1"/>
                  </a:solidFill>
                  <a:effectLst/>
                  <a:latin typeface="Helvetica Neue"/>
                </a:rPr>
                <a:t>February 1915, the 1st Canadian Division reached France.</a:t>
              </a:r>
            </a:p>
            <a:p>
              <a:r>
                <a:rPr lang="en-US" sz="2400" dirty="0" smtClean="0">
                  <a:solidFill>
                    <a:schemeClr val="bg1"/>
                  </a:solidFill>
                  <a:latin typeface="Helvetica Neue"/>
                </a:rPr>
                <a:t>September 1915, the 2nd Canadian Division joined the 1st.</a:t>
              </a:r>
            </a:p>
            <a:p>
              <a:r>
                <a:rPr lang="en-US" sz="2400" dirty="0" smtClean="0">
                  <a:solidFill>
                    <a:schemeClr val="bg1"/>
                  </a:solidFill>
                  <a:latin typeface="Helvetica Neue"/>
                </a:rPr>
                <a:t>The Canadian Corps was born.</a:t>
              </a:r>
            </a:p>
            <a:p>
              <a:r>
                <a:rPr lang="en-US" sz="2400" dirty="0" smtClean="0">
                  <a:solidFill>
                    <a:schemeClr val="bg1"/>
                  </a:solidFill>
                  <a:latin typeface="Helvetica Neue"/>
                </a:rPr>
                <a:t>December 1915 brought the 3rd Canadian Division.</a:t>
              </a:r>
            </a:p>
            <a:p>
              <a:r>
                <a:rPr lang="en-US" sz="2400" dirty="0" smtClean="0">
                  <a:solidFill>
                    <a:schemeClr val="bg1"/>
                  </a:solidFill>
                  <a:latin typeface="Helvetica Neue"/>
                </a:rPr>
                <a:t>November 1916 brought the 4th Canadian Division.</a:t>
              </a:r>
              <a:endParaRPr lang="en-CA" sz="2400" dirty="0">
                <a:solidFill>
                  <a:schemeClr val="bg1"/>
                </a:solidFill>
              </a:endParaRPr>
            </a:p>
          </p:txBody>
        </p:sp>
        <p:sp>
          <p:nvSpPr>
            <p:cNvPr id="5" name="Rectangle 4"/>
            <p:cNvSpPr/>
            <p:nvPr/>
          </p:nvSpPr>
          <p:spPr>
            <a:xfrm>
              <a:off x="10305142" y="2351374"/>
              <a:ext cx="522515" cy="2902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0305142" y="2718552"/>
              <a:ext cx="522515" cy="29028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0305142" y="3466191"/>
              <a:ext cx="522515" cy="290286"/>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0305141" y="3802037"/>
              <a:ext cx="522515" cy="29028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83091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138" y="952500"/>
            <a:ext cx="3427751" cy="5355312"/>
          </a:xfrm>
          <a:prstGeom prst="rect">
            <a:avLst/>
          </a:prstGeom>
        </p:spPr>
        <p:txBody>
          <a:bodyPr wrap="square">
            <a:spAutoFit/>
          </a:bodyPr>
          <a:lstStyle/>
          <a:p>
            <a:r>
              <a:rPr lang="en-CA" dirty="0">
                <a:solidFill>
                  <a:schemeClr val="bg1"/>
                </a:solidFill>
              </a:rPr>
              <a:t>Ypres, 1915</a:t>
            </a:r>
          </a:p>
          <a:p>
            <a:r>
              <a:rPr lang="en-CA" dirty="0" err="1">
                <a:solidFill>
                  <a:schemeClr val="bg1"/>
                </a:solidFill>
              </a:rPr>
              <a:t>Gravenstafel</a:t>
            </a:r>
            <a:endParaRPr lang="en-CA" dirty="0">
              <a:solidFill>
                <a:schemeClr val="bg1"/>
              </a:solidFill>
            </a:endParaRPr>
          </a:p>
          <a:p>
            <a:r>
              <a:rPr lang="en-CA" dirty="0">
                <a:solidFill>
                  <a:schemeClr val="bg1"/>
                </a:solidFill>
              </a:rPr>
              <a:t>St. Julien</a:t>
            </a:r>
          </a:p>
          <a:p>
            <a:r>
              <a:rPr lang="en-CA" dirty="0" err="1">
                <a:solidFill>
                  <a:schemeClr val="bg1"/>
                </a:solidFill>
              </a:rPr>
              <a:t>Frezenberg</a:t>
            </a:r>
            <a:endParaRPr lang="en-CA" dirty="0">
              <a:solidFill>
                <a:schemeClr val="bg1"/>
              </a:solidFill>
            </a:endParaRPr>
          </a:p>
          <a:p>
            <a:r>
              <a:rPr lang="en-CA" dirty="0" err="1">
                <a:solidFill>
                  <a:schemeClr val="bg1"/>
                </a:solidFill>
              </a:rPr>
              <a:t>Bellewaarde</a:t>
            </a:r>
            <a:endParaRPr lang="en-CA" dirty="0">
              <a:solidFill>
                <a:schemeClr val="bg1"/>
              </a:solidFill>
            </a:endParaRPr>
          </a:p>
          <a:p>
            <a:r>
              <a:rPr lang="en-CA" dirty="0" err="1">
                <a:solidFill>
                  <a:schemeClr val="bg1"/>
                </a:solidFill>
              </a:rPr>
              <a:t>Festubert</a:t>
            </a:r>
            <a:r>
              <a:rPr lang="en-CA" dirty="0">
                <a:solidFill>
                  <a:schemeClr val="bg1"/>
                </a:solidFill>
              </a:rPr>
              <a:t>, 1915</a:t>
            </a:r>
          </a:p>
          <a:p>
            <a:r>
              <a:rPr lang="en-CA" dirty="0">
                <a:solidFill>
                  <a:schemeClr val="bg1"/>
                </a:solidFill>
              </a:rPr>
              <a:t>Mount Sorrel</a:t>
            </a:r>
          </a:p>
          <a:p>
            <a:r>
              <a:rPr lang="en-CA" dirty="0">
                <a:solidFill>
                  <a:schemeClr val="bg1"/>
                </a:solidFill>
              </a:rPr>
              <a:t>Somme, 1916</a:t>
            </a:r>
          </a:p>
          <a:p>
            <a:r>
              <a:rPr lang="en-CA" dirty="0">
                <a:solidFill>
                  <a:schemeClr val="bg1"/>
                </a:solidFill>
              </a:rPr>
              <a:t>Albert (Beaumont Hamel), 1916</a:t>
            </a:r>
          </a:p>
          <a:p>
            <a:r>
              <a:rPr lang="en-CA" dirty="0" err="1">
                <a:solidFill>
                  <a:schemeClr val="bg1"/>
                </a:solidFill>
              </a:rPr>
              <a:t>Bazentin</a:t>
            </a:r>
            <a:endParaRPr lang="en-CA" dirty="0">
              <a:solidFill>
                <a:schemeClr val="bg1"/>
              </a:solidFill>
            </a:endParaRPr>
          </a:p>
          <a:p>
            <a:r>
              <a:rPr lang="en-CA" dirty="0" err="1">
                <a:solidFill>
                  <a:schemeClr val="bg1"/>
                </a:solidFill>
              </a:rPr>
              <a:t>Pozières</a:t>
            </a:r>
            <a:endParaRPr lang="en-CA" dirty="0">
              <a:solidFill>
                <a:schemeClr val="bg1"/>
              </a:solidFill>
            </a:endParaRPr>
          </a:p>
          <a:p>
            <a:r>
              <a:rPr lang="en-CA" dirty="0" err="1">
                <a:solidFill>
                  <a:schemeClr val="bg1"/>
                </a:solidFill>
              </a:rPr>
              <a:t>Flers-Courcelette</a:t>
            </a:r>
            <a:endParaRPr lang="en-CA" dirty="0">
              <a:solidFill>
                <a:schemeClr val="bg1"/>
              </a:solidFill>
            </a:endParaRPr>
          </a:p>
          <a:p>
            <a:r>
              <a:rPr lang="en-CA" dirty="0" err="1">
                <a:solidFill>
                  <a:schemeClr val="bg1"/>
                </a:solidFill>
              </a:rPr>
              <a:t>Thiepval</a:t>
            </a:r>
            <a:endParaRPr lang="en-CA" dirty="0">
              <a:solidFill>
                <a:schemeClr val="bg1"/>
              </a:solidFill>
            </a:endParaRPr>
          </a:p>
          <a:p>
            <a:r>
              <a:rPr lang="en-CA" dirty="0">
                <a:solidFill>
                  <a:schemeClr val="bg1"/>
                </a:solidFill>
              </a:rPr>
              <a:t>Le </a:t>
            </a:r>
            <a:r>
              <a:rPr lang="en-CA" dirty="0" err="1">
                <a:solidFill>
                  <a:schemeClr val="bg1"/>
                </a:solidFill>
              </a:rPr>
              <a:t>Transloy</a:t>
            </a:r>
            <a:endParaRPr lang="en-CA" dirty="0">
              <a:solidFill>
                <a:schemeClr val="bg1"/>
              </a:solidFill>
            </a:endParaRPr>
          </a:p>
          <a:p>
            <a:r>
              <a:rPr lang="en-CA" dirty="0" err="1">
                <a:solidFill>
                  <a:schemeClr val="bg1"/>
                </a:solidFill>
              </a:rPr>
              <a:t>Ancre</a:t>
            </a:r>
            <a:r>
              <a:rPr lang="en-CA" dirty="0">
                <a:solidFill>
                  <a:schemeClr val="bg1"/>
                </a:solidFill>
              </a:rPr>
              <a:t> Heights</a:t>
            </a:r>
          </a:p>
          <a:p>
            <a:r>
              <a:rPr lang="en-CA" dirty="0" err="1">
                <a:solidFill>
                  <a:schemeClr val="bg1"/>
                </a:solidFill>
              </a:rPr>
              <a:t>Ancre</a:t>
            </a:r>
            <a:r>
              <a:rPr lang="en-CA" dirty="0">
                <a:solidFill>
                  <a:schemeClr val="bg1"/>
                </a:solidFill>
              </a:rPr>
              <a:t>, 1916</a:t>
            </a:r>
          </a:p>
          <a:p>
            <a:r>
              <a:rPr lang="en-CA" dirty="0">
                <a:solidFill>
                  <a:schemeClr val="bg1"/>
                </a:solidFill>
              </a:rPr>
              <a:t>Arras, </a:t>
            </a:r>
            <a:r>
              <a:rPr lang="en-CA" dirty="0" smtClean="0">
                <a:solidFill>
                  <a:schemeClr val="bg1"/>
                </a:solidFill>
              </a:rPr>
              <a:t>1917</a:t>
            </a:r>
          </a:p>
          <a:p>
            <a:r>
              <a:rPr lang="en-CA" dirty="0" err="1" smtClean="0">
                <a:solidFill>
                  <a:schemeClr val="bg1"/>
                </a:solidFill>
              </a:rPr>
              <a:t>Vimy</a:t>
            </a:r>
            <a:r>
              <a:rPr lang="en-CA" dirty="0">
                <a:solidFill>
                  <a:schemeClr val="bg1"/>
                </a:solidFill>
              </a:rPr>
              <a:t>, </a:t>
            </a:r>
            <a:r>
              <a:rPr lang="en-CA" dirty="0" smtClean="0">
                <a:solidFill>
                  <a:schemeClr val="bg1"/>
                </a:solidFill>
              </a:rPr>
              <a:t>1917</a:t>
            </a:r>
          </a:p>
          <a:p>
            <a:r>
              <a:rPr lang="en-CA" dirty="0" err="1" smtClean="0">
                <a:solidFill>
                  <a:schemeClr val="bg1"/>
                </a:solidFill>
              </a:rPr>
              <a:t>Arleux</a:t>
            </a:r>
            <a:endParaRPr lang="en-CA" dirty="0">
              <a:solidFill>
                <a:schemeClr val="bg1"/>
              </a:solidFill>
            </a:endParaRPr>
          </a:p>
        </p:txBody>
      </p:sp>
      <p:sp>
        <p:nvSpPr>
          <p:cNvPr id="3" name="Rectangle 2"/>
          <p:cNvSpPr/>
          <p:nvPr/>
        </p:nvSpPr>
        <p:spPr>
          <a:xfrm>
            <a:off x="4547017" y="945630"/>
            <a:ext cx="1943724" cy="5632311"/>
          </a:xfrm>
          <a:prstGeom prst="rect">
            <a:avLst/>
          </a:prstGeom>
        </p:spPr>
        <p:txBody>
          <a:bodyPr wrap="square">
            <a:spAutoFit/>
          </a:bodyPr>
          <a:lstStyle/>
          <a:p>
            <a:r>
              <a:rPr lang="en-CA" dirty="0" err="1" smtClean="0">
                <a:solidFill>
                  <a:schemeClr val="bg1"/>
                </a:solidFill>
              </a:rPr>
              <a:t>Scarpe</a:t>
            </a:r>
            <a:r>
              <a:rPr lang="en-CA" dirty="0">
                <a:solidFill>
                  <a:schemeClr val="bg1"/>
                </a:solidFill>
              </a:rPr>
              <a:t>, 1917</a:t>
            </a:r>
          </a:p>
          <a:p>
            <a:r>
              <a:rPr lang="en-CA" dirty="0">
                <a:solidFill>
                  <a:schemeClr val="bg1"/>
                </a:solidFill>
              </a:rPr>
              <a:t>Hill 70</a:t>
            </a:r>
          </a:p>
          <a:p>
            <a:r>
              <a:rPr lang="en-CA" dirty="0">
                <a:solidFill>
                  <a:schemeClr val="bg1"/>
                </a:solidFill>
              </a:rPr>
              <a:t>Ypres, 1917</a:t>
            </a:r>
          </a:p>
          <a:p>
            <a:r>
              <a:rPr lang="en-CA" dirty="0" err="1">
                <a:solidFill>
                  <a:schemeClr val="bg1"/>
                </a:solidFill>
              </a:rPr>
              <a:t>Pilckem</a:t>
            </a:r>
            <a:endParaRPr lang="en-CA" dirty="0">
              <a:solidFill>
                <a:schemeClr val="bg1"/>
              </a:solidFill>
            </a:endParaRPr>
          </a:p>
          <a:p>
            <a:r>
              <a:rPr lang="en-CA" dirty="0" err="1">
                <a:solidFill>
                  <a:schemeClr val="bg1"/>
                </a:solidFill>
              </a:rPr>
              <a:t>Langemarck</a:t>
            </a:r>
            <a:r>
              <a:rPr lang="en-CA" dirty="0">
                <a:solidFill>
                  <a:schemeClr val="bg1"/>
                </a:solidFill>
              </a:rPr>
              <a:t>, 1917</a:t>
            </a:r>
          </a:p>
          <a:p>
            <a:r>
              <a:rPr lang="en-CA" dirty="0" err="1">
                <a:solidFill>
                  <a:schemeClr val="bg1"/>
                </a:solidFill>
              </a:rPr>
              <a:t>Menin</a:t>
            </a:r>
            <a:r>
              <a:rPr lang="en-CA" dirty="0">
                <a:solidFill>
                  <a:schemeClr val="bg1"/>
                </a:solidFill>
              </a:rPr>
              <a:t> Road</a:t>
            </a:r>
          </a:p>
          <a:p>
            <a:r>
              <a:rPr lang="en-CA" dirty="0">
                <a:solidFill>
                  <a:schemeClr val="bg1"/>
                </a:solidFill>
              </a:rPr>
              <a:t>Polygon Wood</a:t>
            </a:r>
          </a:p>
          <a:p>
            <a:r>
              <a:rPr lang="en-CA" dirty="0" err="1">
                <a:solidFill>
                  <a:schemeClr val="bg1"/>
                </a:solidFill>
              </a:rPr>
              <a:t>Broodseinde</a:t>
            </a:r>
            <a:endParaRPr lang="en-CA" dirty="0">
              <a:solidFill>
                <a:schemeClr val="bg1"/>
              </a:solidFill>
            </a:endParaRPr>
          </a:p>
          <a:p>
            <a:r>
              <a:rPr lang="en-CA" dirty="0" err="1">
                <a:solidFill>
                  <a:schemeClr val="bg1"/>
                </a:solidFill>
              </a:rPr>
              <a:t>Poelcappelle</a:t>
            </a:r>
            <a:endParaRPr lang="en-CA" dirty="0">
              <a:solidFill>
                <a:schemeClr val="bg1"/>
              </a:solidFill>
            </a:endParaRPr>
          </a:p>
          <a:p>
            <a:r>
              <a:rPr lang="en-CA" dirty="0">
                <a:solidFill>
                  <a:schemeClr val="bg1"/>
                </a:solidFill>
              </a:rPr>
              <a:t>Passchendaele</a:t>
            </a:r>
          </a:p>
          <a:p>
            <a:r>
              <a:rPr lang="en-CA" dirty="0" err="1">
                <a:solidFill>
                  <a:schemeClr val="bg1"/>
                </a:solidFill>
              </a:rPr>
              <a:t>Cambrai</a:t>
            </a:r>
            <a:r>
              <a:rPr lang="en-CA" dirty="0">
                <a:solidFill>
                  <a:schemeClr val="bg1"/>
                </a:solidFill>
              </a:rPr>
              <a:t>, 1917</a:t>
            </a:r>
          </a:p>
          <a:p>
            <a:r>
              <a:rPr lang="en-CA" dirty="0">
                <a:solidFill>
                  <a:schemeClr val="bg1"/>
                </a:solidFill>
              </a:rPr>
              <a:t>Somme, 1918</a:t>
            </a:r>
          </a:p>
          <a:p>
            <a:r>
              <a:rPr lang="en-CA" dirty="0">
                <a:solidFill>
                  <a:schemeClr val="bg1"/>
                </a:solidFill>
              </a:rPr>
              <a:t>St. Quentin</a:t>
            </a:r>
          </a:p>
          <a:p>
            <a:r>
              <a:rPr lang="en-CA" dirty="0" err="1" smtClean="0">
                <a:solidFill>
                  <a:schemeClr val="bg1"/>
                </a:solidFill>
              </a:rPr>
              <a:t>Bapaume</a:t>
            </a:r>
            <a:r>
              <a:rPr lang="en-CA" dirty="0">
                <a:solidFill>
                  <a:schemeClr val="bg1"/>
                </a:solidFill>
              </a:rPr>
              <a:t>, 1918</a:t>
            </a:r>
          </a:p>
          <a:p>
            <a:r>
              <a:rPr lang="en-CA" dirty="0" err="1">
                <a:solidFill>
                  <a:schemeClr val="bg1"/>
                </a:solidFill>
              </a:rPr>
              <a:t>Rosières</a:t>
            </a:r>
            <a:endParaRPr lang="en-CA" dirty="0">
              <a:solidFill>
                <a:schemeClr val="bg1"/>
              </a:solidFill>
            </a:endParaRPr>
          </a:p>
          <a:p>
            <a:r>
              <a:rPr lang="en-CA" dirty="0">
                <a:solidFill>
                  <a:schemeClr val="bg1"/>
                </a:solidFill>
              </a:rPr>
              <a:t>Arras, </a:t>
            </a:r>
            <a:r>
              <a:rPr lang="en-CA" dirty="0" smtClean="0">
                <a:solidFill>
                  <a:schemeClr val="bg1"/>
                </a:solidFill>
              </a:rPr>
              <a:t>1918</a:t>
            </a:r>
            <a:endParaRPr lang="en-CA" dirty="0">
              <a:solidFill>
                <a:schemeClr val="bg1"/>
              </a:solidFill>
            </a:endParaRPr>
          </a:p>
          <a:p>
            <a:r>
              <a:rPr lang="en-CA" dirty="0" err="1">
                <a:solidFill>
                  <a:schemeClr val="bg1"/>
                </a:solidFill>
              </a:rPr>
              <a:t>Avre</a:t>
            </a:r>
            <a:endParaRPr lang="en-CA" dirty="0">
              <a:solidFill>
                <a:schemeClr val="bg1"/>
              </a:solidFill>
            </a:endParaRPr>
          </a:p>
          <a:p>
            <a:r>
              <a:rPr lang="en-CA" dirty="0" smtClean="0">
                <a:solidFill>
                  <a:schemeClr val="bg1"/>
                </a:solidFill>
              </a:rPr>
              <a:t>Lys</a:t>
            </a:r>
          </a:p>
          <a:p>
            <a:r>
              <a:rPr lang="en-CA" dirty="0" err="1" smtClean="0">
                <a:solidFill>
                  <a:schemeClr val="bg1"/>
                </a:solidFill>
              </a:rPr>
              <a:t>Bailleul</a:t>
            </a:r>
            <a:endParaRPr lang="en-CA" dirty="0">
              <a:solidFill>
                <a:schemeClr val="bg1"/>
              </a:solidFill>
            </a:endParaRPr>
          </a:p>
          <a:p>
            <a:endParaRPr lang="en-CA" dirty="0">
              <a:solidFill>
                <a:schemeClr val="bg1"/>
              </a:solidFill>
            </a:endParaRPr>
          </a:p>
        </p:txBody>
      </p:sp>
      <p:sp>
        <p:nvSpPr>
          <p:cNvPr id="4" name="Rectangle 3"/>
          <p:cNvSpPr/>
          <p:nvPr/>
        </p:nvSpPr>
        <p:spPr>
          <a:xfrm>
            <a:off x="6815528" y="952500"/>
            <a:ext cx="2103620" cy="5355312"/>
          </a:xfrm>
          <a:prstGeom prst="rect">
            <a:avLst/>
          </a:prstGeom>
        </p:spPr>
        <p:txBody>
          <a:bodyPr wrap="square">
            <a:spAutoFit/>
          </a:bodyPr>
          <a:lstStyle/>
          <a:p>
            <a:r>
              <a:rPr lang="en-CA" dirty="0" err="1">
                <a:solidFill>
                  <a:schemeClr val="bg1"/>
                </a:solidFill>
              </a:rPr>
              <a:t>Kemmel</a:t>
            </a:r>
            <a:endParaRPr lang="en-CA" dirty="0">
              <a:solidFill>
                <a:schemeClr val="bg1"/>
              </a:solidFill>
            </a:endParaRPr>
          </a:p>
          <a:p>
            <a:r>
              <a:rPr lang="en-CA" dirty="0" smtClean="0">
                <a:solidFill>
                  <a:schemeClr val="bg1"/>
                </a:solidFill>
              </a:rPr>
              <a:t>Amiens</a:t>
            </a:r>
            <a:endParaRPr lang="en-CA" dirty="0">
              <a:solidFill>
                <a:schemeClr val="bg1"/>
              </a:solidFill>
            </a:endParaRPr>
          </a:p>
          <a:p>
            <a:r>
              <a:rPr lang="en-CA" dirty="0">
                <a:solidFill>
                  <a:schemeClr val="bg1"/>
                </a:solidFill>
              </a:rPr>
              <a:t>Arras, 1918</a:t>
            </a:r>
          </a:p>
          <a:p>
            <a:r>
              <a:rPr lang="en-CA" dirty="0" err="1">
                <a:solidFill>
                  <a:schemeClr val="bg1"/>
                </a:solidFill>
              </a:rPr>
              <a:t>Scarpe</a:t>
            </a:r>
            <a:r>
              <a:rPr lang="en-CA" dirty="0">
                <a:solidFill>
                  <a:schemeClr val="bg1"/>
                </a:solidFill>
              </a:rPr>
              <a:t>, 1918</a:t>
            </a:r>
          </a:p>
          <a:p>
            <a:r>
              <a:rPr lang="en-CA" dirty="0" err="1">
                <a:solidFill>
                  <a:schemeClr val="bg1"/>
                </a:solidFill>
              </a:rPr>
              <a:t>Drocourt-Quéant</a:t>
            </a:r>
            <a:endParaRPr lang="en-CA" dirty="0">
              <a:solidFill>
                <a:schemeClr val="bg1"/>
              </a:solidFill>
            </a:endParaRPr>
          </a:p>
          <a:p>
            <a:r>
              <a:rPr lang="en-CA" dirty="0">
                <a:solidFill>
                  <a:schemeClr val="bg1"/>
                </a:solidFill>
              </a:rPr>
              <a:t>Hindenburg Line</a:t>
            </a:r>
          </a:p>
          <a:p>
            <a:r>
              <a:rPr lang="en-CA" dirty="0" err="1">
                <a:solidFill>
                  <a:schemeClr val="bg1"/>
                </a:solidFill>
              </a:rPr>
              <a:t>Epéhy</a:t>
            </a:r>
            <a:endParaRPr lang="en-CA" dirty="0">
              <a:solidFill>
                <a:schemeClr val="bg1"/>
              </a:solidFill>
            </a:endParaRPr>
          </a:p>
          <a:p>
            <a:r>
              <a:rPr lang="en-CA" dirty="0">
                <a:solidFill>
                  <a:schemeClr val="bg1"/>
                </a:solidFill>
              </a:rPr>
              <a:t>Canal du Nord</a:t>
            </a:r>
          </a:p>
          <a:p>
            <a:r>
              <a:rPr lang="en-CA" dirty="0">
                <a:solidFill>
                  <a:schemeClr val="bg1"/>
                </a:solidFill>
              </a:rPr>
              <a:t>St. Quentin Canal</a:t>
            </a:r>
          </a:p>
          <a:p>
            <a:r>
              <a:rPr lang="en-CA" dirty="0" err="1">
                <a:solidFill>
                  <a:schemeClr val="bg1"/>
                </a:solidFill>
              </a:rPr>
              <a:t>Beaurevoir</a:t>
            </a:r>
            <a:endParaRPr lang="en-CA" dirty="0">
              <a:solidFill>
                <a:schemeClr val="bg1"/>
              </a:solidFill>
            </a:endParaRPr>
          </a:p>
          <a:p>
            <a:r>
              <a:rPr lang="en-CA" dirty="0" err="1">
                <a:solidFill>
                  <a:schemeClr val="bg1"/>
                </a:solidFill>
              </a:rPr>
              <a:t>Cambrai</a:t>
            </a:r>
            <a:r>
              <a:rPr lang="en-CA" dirty="0">
                <a:solidFill>
                  <a:schemeClr val="bg1"/>
                </a:solidFill>
              </a:rPr>
              <a:t>, 1918</a:t>
            </a:r>
          </a:p>
          <a:p>
            <a:r>
              <a:rPr lang="en-CA" dirty="0">
                <a:solidFill>
                  <a:schemeClr val="bg1"/>
                </a:solidFill>
              </a:rPr>
              <a:t>Ypres, 1918</a:t>
            </a:r>
          </a:p>
          <a:p>
            <a:r>
              <a:rPr lang="en-CA" dirty="0" err="1">
                <a:solidFill>
                  <a:schemeClr val="bg1"/>
                </a:solidFill>
              </a:rPr>
              <a:t>Valenciennes</a:t>
            </a:r>
            <a:endParaRPr lang="en-CA" dirty="0">
              <a:solidFill>
                <a:schemeClr val="bg1"/>
              </a:solidFill>
            </a:endParaRPr>
          </a:p>
          <a:p>
            <a:r>
              <a:rPr lang="en-CA" dirty="0" err="1">
                <a:solidFill>
                  <a:schemeClr val="bg1"/>
                </a:solidFill>
              </a:rPr>
              <a:t>Sambre</a:t>
            </a:r>
            <a:endParaRPr lang="en-CA" dirty="0">
              <a:solidFill>
                <a:schemeClr val="bg1"/>
              </a:solidFill>
            </a:endParaRPr>
          </a:p>
          <a:p>
            <a:r>
              <a:rPr lang="en-CA" dirty="0">
                <a:solidFill>
                  <a:schemeClr val="bg1"/>
                </a:solidFill>
              </a:rPr>
              <a:t>Pursuit to Mons </a:t>
            </a:r>
          </a:p>
          <a:p>
            <a:r>
              <a:rPr lang="en-CA" dirty="0">
                <a:solidFill>
                  <a:schemeClr val="bg1"/>
                </a:solidFill>
              </a:rPr>
              <a:t>Courtrai</a:t>
            </a:r>
          </a:p>
          <a:p>
            <a:r>
              <a:rPr lang="en-CA" dirty="0">
                <a:solidFill>
                  <a:schemeClr val="bg1"/>
                </a:solidFill>
              </a:rPr>
              <a:t>Gallipoli, 1915-16</a:t>
            </a:r>
          </a:p>
          <a:p>
            <a:r>
              <a:rPr lang="en-CA" dirty="0">
                <a:solidFill>
                  <a:schemeClr val="bg1"/>
                </a:solidFill>
              </a:rPr>
              <a:t>Egypt, 1915-16</a:t>
            </a:r>
          </a:p>
          <a:p>
            <a:r>
              <a:rPr lang="en-CA" dirty="0">
                <a:solidFill>
                  <a:schemeClr val="bg1"/>
                </a:solidFill>
              </a:rPr>
              <a:t>Siberia, 1918-19</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4260" y="4003464"/>
            <a:ext cx="1842561" cy="1614800"/>
          </a:xfrm>
          <a:prstGeom prst="rect">
            <a:avLst/>
          </a:prstGeom>
        </p:spPr>
      </p:pic>
      <p:pic>
        <p:nvPicPr>
          <p:cNvPr id="5122" name="Picture 2" descr="http://www.cmp-cpm.forces.gc.ca/dhh-dhp/images/col-dc/5128-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3935" y="517039"/>
            <a:ext cx="2893680" cy="32447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7612" y="354087"/>
            <a:ext cx="5136776" cy="707886"/>
          </a:xfrm>
          <a:prstGeom prst="rect">
            <a:avLst/>
          </a:prstGeom>
          <a:noFill/>
        </p:spPr>
        <p:txBody>
          <a:bodyPr wrap="square" rtlCol="0">
            <a:spAutoFit/>
          </a:bodyPr>
          <a:lstStyle/>
          <a:p>
            <a:pPr algn="ctr"/>
            <a:r>
              <a:rPr lang="en-US" sz="4000" b="1" dirty="0" smtClean="0">
                <a:solidFill>
                  <a:schemeClr val="bg1"/>
                </a:solidFill>
              </a:rPr>
              <a:t>Battle </a:t>
            </a:r>
            <a:r>
              <a:rPr lang="en-US" sz="4000" b="1" dirty="0" err="1" smtClean="0">
                <a:solidFill>
                  <a:schemeClr val="bg1"/>
                </a:solidFill>
              </a:rPr>
              <a:t>Honours</a:t>
            </a:r>
            <a:endParaRPr lang="en-CA" sz="4000" b="1" dirty="0">
              <a:solidFill>
                <a:schemeClr val="bg1"/>
              </a:solidFill>
            </a:endParaRPr>
          </a:p>
        </p:txBody>
      </p:sp>
    </p:spTree>
    <p:extLst>
      <p:ext uri="{BB962C8B-B14F-4D97-AF65-F5344CB8AC3E}">
        <p14:creationId xmlns:p14="http://schemas.microsoft.com/office/powerpoint/2010/main" val="191978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3976" y="423082"/>
            <a:ext cx="7024047" cy="1077218"/>
          </a:xfrm>
          <a:prstGeom prst="rect">
            <a:avLst/>
          </a:prstGeom>
          <a:noFill/>
        </p:spPr>
        <p:txBody>
          <a:bodyPr wrap="square" rtlCol="0">
            <a:spAutoFit/>
          </a:bodyPr>
          <a:lstStyle/>
          <a:p>
            <a:r>
              <a:rPr lang="en-US" sz="3200" dirty="0" smtClean="0">
                <a:solidFill>
                  <a:schemeClr val="bg1"/>
                </a:solidFill>
              </a:rPr>
              <a:t>Did The 15</a:t>
            </a:r>
            <a:r>
              <a:rPr lang="en-US" sz="3200" baseline="30000" dirty="0" smtClean="0">
                <a:solidFill>
                  <a:schemeClr val="bg1"/>
                </a:solidFill>
              </a:rPr>
              <a:t>th</a:t>
            </a:r>
            <a:r>
              <a:rPr lang="en-US" sz="3200" dirty="0" smtClean="0">
                <a:solidFill>
                  <a:schemeClr val="bg1"/>
                </a:solidFill>
              </a:rPr>
              <a:t> Field Artillery Regiment RCA participate in the First World War?</a:t>
            </a:r>
            <a:endParaRPr lang="en-CA" sz="3200" dirty="0">
              <a:solidFill>
                <a:schemeClr val="bg1"/>
              </a:solidFill>
            </a:endParaRPr>
          </a:p>
        </p:txBody>
      </p:sp>
      <p:sp>
        <p:nvSpPr>
          <p:cNvPr id="3" name="TextBox 2"/>
          <p:cNvSpPr txBox="1"/>
          <p:nvPr/>
        </p:nvSpPr>
        <p:spPr>
          <a:xfrm>
            <a:off x="1544472" y="2447877"/>
            <a:ext cx="9103056" cy="2677656"/>
          </a:xfrm>
          <a:prstGeom prst="rect">
            <a:avLst/>
          </a:prstGeom>
          <a:noFill/>
        </p:spPr>
        <p:txBody>
          <a:bodyPr wrap="square" rtlCol="0">
            <a:spAutoFit/>
          </a:bodyPr>
          <a:lstStyle/>
          <a:p>
            <a:r>
              <a:rPr lang="en-US" sz="2400" dirty="0" smtClean="0">
                <a:solidFill>
                  <a:schemeClr val="bg1"/>
                </a:solidFill>
              </a:rPr>
              <a:t>The 15</a:t>
            </a:r>
            <a:r>
              <a:rPr lang="en-US" sz="2400" baseline="30000" dirty="0" smtClean="0">
                <a:solidFill>
                  <a:schemeClr val="bg1"/>
                </a:solidFill>
              </a:rPr>
              <a:t>th</a:t>
            </a:r>
            <a:r>
              <a:rPr lang="en-US" sz="2400" dirty="0" smtClean="0">
                <a:solidFill>
                  <a:schemeClr val="bg1"/>
                </a:solidFill>
              </a:rPr>
              <a:t> Brigade Canadian Field Artillery, consisting of the 60</a:t>
            </a:r>
            <a:r>
              <a:rPr lang="en-US" sz="2400" baseline="30000" dirty="0" smtClean="0">
                <a:solidFill>
                  <a:schemeClr val="bg1"/>
                </a:solidFill>
              </a:rPr>
              <a:t>th</a:t>
            </a:r>
            <a:r>
              <a:rPr lang="en-US" sz="2400" dirty="0" smtClean="0">
                <a:solidFill>
                  <a:schemeClr val="bg1"/>
                </a:solidFill>
              </a:rPr>
              <a:t>, 61</a:t>
            </a:r>
            <a:r>
              <a:rPr lang="en-US" sz="2400" baseline="30000" dirty="0" smtClean="0">
                <a:solidFill>
                  <a:schemeClr val="bg1"/>
                </a:solidFill>
              </a:rPr>
              <a:t>st</a:t>
            </a:r>
            <a:r>
              <a:rPr lang="en-US" sz="2400" dirty="0">
                <a:solidFill>
                  <a:schemeClr val="bg1"/>
                </a:solidFill>
              </a:rPr>
              <a:t>,</a:t>
            </a:r>
            <a:r>
              <a:rPr lang="en-US" sz="2400" dirty="0" smtClean="0">
                <a:solidFill>
                  <a:schemeClr val="bg1"/>
                </a:solidFill>
              </a:rPr>
              <a:t> 62</a:t>
            </a:r>
            <a:r>
              <a:rPr lang="en-US" sz="2400" baseline="30000" dirty="0" smtClean="0">
                <a:solidFill>
                  <a:schemeClr val="bg1"/>
                </a:solidFill>
              </a:rPr>
              <a:t>nd</a:t>
            </a:r>
            <a:r>
              <a:rPr lang="en-US" sz="2400" dirty="0" smtClean="0">
                <a:solidFill>
                  <a:schemeClr val="bg1"/>
                </a:solidFill>
              </a:rPr>
              <a:t> and 79</a:t>
            </a:r>
            <a:r>
              <a:rPr lang="en-US" sz="2400" baseline="30000" dirty="0" smtClean="0">
                <a:solidFill>
                  <a:schemeClr val="bg1"/>
                </a:solidFill>
              </a:rPr>
              <a:t>th</a:t>
            </a:r>
            <a:r>
              <a:rPr lang="en-US" sz="2400" dirty="0" smtClean="0">
                <a:solidFill>
                  <a:schemeClr val="bg1"/>
                </a:solidFill>
              </a:rPr>
              <a:t> Batteries  was part of the 4</a:t>
            </a:r>
            <a:r>
              <a:rPr lang="en-US" sz="2400" baseline="30000" dirty="0" smtClean="0">
                <a:solidFill>
                  <a:schemeClr val="bg1"/>
                </a:solidFill>
              </a:rPr>
              <a:t>th</a:t>
            </a:r>
            <a:r>
              <a:rPr lang="en-US" sz="2400" dirty="0" smtClean="0">
                <a:solidFill>
                  <a:schemeClr val="bg1"/>
                </a:solidFill>
              </a:rPr>
              <a:t> Canadian Divisional Artillery prior to March 1917.  </a:t>
            </a:r>
          </a:p>
          <a:p>
            <a:r>
              <a:rPr lang="en-US" sz="2400" dirty="0" smtClean="0">
                <a:solidFill>
                  <a:schemeClr val="bg1"/>
                </a:solidFill>
              </a:rPr>
              <a:t>It was then reorganized into the 5</a:t>
            </a:r>
            <a:r>
              <a:rPr lang="en-US" sz="2400" baseline="30000" dirty="0" smtClean="0">
                <a:solidFill>
                  <a:schemeClr val="bg1"/>
                </a:solidFill>
              </a:rPr>
              <a:t>th</a:t>
            </a:r>
            <a:r>
              <a:rPr lang="en-US" sz="2400" dirty="0" smtClean="0">
                <a:solidFill>
                  <a:schemeClr val="bg1"/>
                </a:solidFill>
              </a:rPr>
              <a:t> Canadian Divisional Artillery with the 54</a:t>
            </a:r>
            <a:r>
              <a:rPr lang="en-US" sz="2400" baseline="30000" dirty="0" smtClean="0">
                <a:solidFill>
                  <a:schemeClr val="bg1"/>
                </a:solidFill>
              </a:rPr>
              <a:t>th</a:t>
            </a:r>
            <a:r>
              <a:rPr lang="en-US" sz="2400" dirty="0" smtClean="0">
                <a:solidFill>
                  <a:schemeClr val="bg1"/>
                </a:solidFill>
              </a:rPr>
              <a:t>, 81</a:t>
            </a:r>
            <a:r>
              <a:rPr lang="en-US" sz="2400" baseline="30000" dirty="0" smtClean="0">
                <a:solidFill>
                  <a:schemeClr val="bg1"/>
                </a:solidFill>
              </a:rPr>
              <a:t>st</a:t>
            </a:r>
            <a:r>
              <a:rPr lang="en-US" sz="2400" dirty="0" smtClean="0">
                <a:solidFill>
                  <a:schemeClr val="bg1"/>
                </a:solidFill>
              </a:rPr>
              <a:t> and 82</a:t>
            </a:r>
            <a:r>
              <a:rPr lang="en-US" sz="2400" baseline="30000" dirty="0" smtClean="0">
                <a:solidFill>
                  <a:schemeClr val="bg1"/>
                </a:solidFill>
              </a:rPr>
              <a:t>nd</a:t>
            </a:r>
            <a:r>
              <a:rPr lang="en-US" sz="2400" dirty="0" smtClean="0">
                <a:solidFill>
                  <a:schemeClr val="bg1"/>
                </a:solidFill>
              </a:rPr>
              <a:t> Batteries.</a:t>
            </a:r>
          </a:p>
          <a:p>
            <a:r>
              <a:rPr lang="en-US" sz="2400" dirty="0" smtClean="0">
                <a:solidFill>
                  <a:schemeClr val="bg1"/>
                </a:solidFill>
              </a:rPr>
              <a:t>On deployment to France, The 15</a:t>
            </a:r>
            <a:r>
              <a:rPr lang="en-US" sz="2400" baseline="30000" dirty="0" smtClean="0">
                <a:solidFill>
                  <a:schemeClr val="bg1"/>
                </a:solidFill>
              </a:rPr>
              <a:t>th</a:t>
            </a:r>
            <a:r>
              <a:rPr lang="en-US" sz="2400" dirty="0" smtClean="0">
                <a:solidFill>
                  <a:schemeClr val="bg1"/>
                </a:solidFill>
              </a:rPr>
              <a:t> Brigade was split up and its members were used to provide sections to the extant Artillery Corps.</a:t>
            </a:r>
            <a:endParaRPr lang="en-CA" sz="2400" dirty="0">
              <a:solidFill>
                <a:schemeClr val="bg1"/>
              </a:solidFill>
            </a:endParaRPr>
          </a:p>
        </p:txBody>
      </p:sp>
      <p:pic>
        <p:nvPicPr>
          <p:cNvPr id="4" name="Picture 3" descr="C:\Users\Leon\Documents\Artillery 15RCA\Vcr Arty Assoc\Crest\B&amp;W_images_of_31%2c_68_and_CFA_(CEF)\CFA WWI.jpg"/>
          <p:cNvPicPr/>
          <p:nvPr/>
        </p:nvPicPr>
        <p:blipFill>
          <a:blip r:embed="rId2">
            <a:extLst>
              <a:ext uri="{28A0092B-C50C-407E-A947-70E740481C1C}">
                <a14:useLocalDpi xmlns:a14="http://schemas.microsoft.com/office/drawing/2010/main" val="0"/>
              </a:ext>
            </a:extLst>
          </a:blip>
          <a:srcRect/>
          <a:stretch>
            <a:fillRect/>
          </a:stretch>
        </p:blipFill>
        <p:spPr bwMode="auto">
          <a:xfrm>
            <a:off x="329111" y="238230"/>
            <a:ext cx="1963714" cy="1344911"/>
          </a:xfrm>
          <a:prstGeom prst="rect">
            <a:avLst/>
          </a:prstGeom>
          <a:noFill/>
          <a:ln>
            <a:noFill/>
          </a:ln>
        </p:spPr>
      </p:pic>
    </p:spTree>
    <p:extLst>
      <p:ext uri="{BB962C8B-B14F-4D97-AF65-F5344CB8AC3E}">
        <p14:creationId xmlns:p14="http://schemas.microsoft.com/office/powerpoint/2010/main" val="675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TotalTime>
  <Words>1341</Words>
  <Application>Microsoft Office PowerPoint</Application>
  <PresentationFormat>Widescreen</PresentationFormat>
  <Paragraphs>183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Jensen</dc:creator>
  <cp:lastModifiedBy>Leon Jensen</cp:lastModifiedBy>
  <cp:revision>43</cp:revision>
  <dcterms:created xsi:type="dcterms:W3CDTF">2017-11-03T18:21:51Z</dcterms:created>
  <dcterms:modified xsi:type="dcterms:W3CDTF">2017-11-08T04:41:16Z</dcterms:modified>
</cp:coreProperties>
</file>