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75" r:id="rId7"/>
    <p:sldId id="276" r:id="rId8"/>
    <p:sldId id="262" r:id="rId9"/>
    <p:sldId id="274" r:id="rId10"/>
    <p:sldId id="265" r:id="rId11"/>
    <p:sldId id="271" r:id="rId12"/>
    <p:sldId id="272" r:id="rId13"/>
    <p:sldId id="263" r:id="rId14"/>
    <p:sldId id="264" r:id="rId15"/>
    <p:sldId id="280" r:id="rId16"/>
    <p:sldId id="267" r:id="rId17"/>
    <p:sldId id="266" r:id="rId18"/>
    <p:sldId id="278" r:id="rId19"/>
    <p:sldId id="277" r:id="rId20"/>
    <p:sldId id="270" r:id="rId21"/>
    <p:sldId id="273" r:id="rId22"/>
    <p:sldId id="269" r:id="rId23"/>
    <p:sldId id="279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Gagnon" initials="CG" lastIdx="4" clrIdx="0">
    <p:extLst>
      <p:ext uri="{19B8F6BF-5375-455C-9EA6-DF929625EA0E}">
        <p15:presenceInfo xmlns:p15="http://schemas.microsoft.com/office/powerpoint/2012/main" userId="240ed5b430b89bb7" providerId="Windows Live"/>
      </p:ext>
    </p:extLst>
  </p:cmAuthor>
  <p:cmAuthor id="2" name="Leon Jensen" initials="LJ" lastIdx="1" clrIdx="1">
    <p:extLst>
      <p:ext uri="{19B8F6BF-5375-455C-9EA6-DF929625EA0E}">
        <p15:presenceInfo xmlns:p15="http://schemas.microsoft.com/office/powerpoint/2012/main" userId="1be859abe9fdf7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 showGuides="1">
      <p:cViewPr varScale="1">
        <p:scale>
          <a:sx n="60" d="100"/>
          <a:sy n="60" d="100"/>
        </p:scale>
        <p:origin x="840" y="44"/>
      </p:cViewPr>
      <p:guideLst>
        <p:guide orient="horz" pos="3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j\Documents\RCAA\Membership\MembershipNumb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bg1"/>
                </a:solidFill>
              </a:rPr>
              <a:t>Membership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00-42D8-92C5-6B5AD834F72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00-42D8-92C5-6B5AD834F7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00-42D8-92C5-6B5AD834F72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00-42D8-92C5-6B5AD834F72E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200-42D8-92C5-6B5AD834F72E}"/>
              </c:ext>
            </c:extLst>
          </c:dPt>
          <c:dLbls>
            <c:dLbl>
              <c:idx val="0"/>
              <c:layout>
                <c:manualLayout>
                  <c:x val="-7.6428394139188408E-2"/>
                  <c:y val="-2.02177547705742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00-42D8-92C5-6B5AD834F72E}"/>
                </c:ext>
              </c:extLst>
            </c:dLbl>
            <c:dLbl>
              <c:idx val="2"/>
              <c:layout>
                <c:manualLayout>
                  <c:x val="2.796160761189817E-2"/>
                  <c:y val="5.05443869264356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00-42D8-92C5-6B5AD834F72E}"/>
                </c:ext>
              </c:extLst>
            </c:dLbl>
            <c:dLbl>
              <c:idx val="3"/>
              <c:layout>
                <c:manualLayout>
                  <c:x val="0"/>
                  <c:y val="7.32893610433316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00-42D8-92C5-6B5AD834F72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Data!$Q$2:$Q$6</c:f>
              <c:strCache>
                <c:ptCount val="5"/>
                <c:pt idx="0">
                  <c:v>Associate</c:v>
                </c:pt>
                <c:pt idx="1">
                  <c:v>Honorary Life</c:v>
                </c:pt>
                <c:pt idx="2">
                  <c:v>Life</c:v>
                </c:pt>
                <c:pt idx="3">
                  <c:v>Ordinary</c:v>
                </c:pt>
                <c:pt idx="4">
                  <c:v>Serving</c:v>
                </c:pt>
              </c:strCache>
            </c:strRef>
          </c:cat>
          <c:val>
            <c:numRef>
              <c:f>Data!$R$2:$R$6</c:f>
              <c:numCache>
                <c:formatCode>General</c:formatCode>
                <c:ptCount val="5"/>
                <c:pt idx="0">
                  <c:v>133</c:v>
                </c:pt>
                <c:pt idx="1">
                  <c:v>7</c:v>
                </c:pt>
                <c:pt idx="2">
                  <c:v>39</c:v>
                </c:pt>
                <c:pt idx="3">
                  <c:v>87</c:v>
                </c:pt>
                <c:pt idx="4">
                  <c:v>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00-42D8-92C5-6B5AD834F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B5471-2C69-49A7-915B-0268CE556408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AFED2-395B-46D0-BD07-DD2D14CD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9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Serving the Guns since 1876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28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a Gunner, always a Gunner. Contact us if you hear of a Gunner in need.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5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them out on the website http://rca-arc.org/awards/regimental-awards/the-captain-generals-diamond-jubilee-bursary/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98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was the Regiment doing 14 years ago? How many rounds were expended? What was our strength 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75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Volume III currently in the works with publication expected during UBIQUE 150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Rca</a:t>
            </a:r>
            <a:r>
              <a:rPr lang="en-US" dirty="0"/>
              <a:t> Association has been maintaining the </a:t>
            </a:r>
            <a:r>
              <a:rPr lang="en-US" dirty="0" err="1"/>
              <a:t>Thelus</a:t>
            </a:r>
            <a:r>
              <a:rPr lang="en-US" dirty="0"/>
              <a:t> monument and has just, this year, completed a major facelift. In negotiation to turn over to Veteran’s </a:t>
            </a:r>
            <a:r>
              <a:rPr lang="en-US" dirty="0" err="1"/>
              <a:t>Affaisr</a:t>
            </a:r>
            <a:r>
              <a:rPr lang="en-US" dirty="0"/>
              <a:t> for their upkeep.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2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 fundraiser for historical monuments.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57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rates! The RCA Association receives a commission which goes toward our GPS and other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Letters and conversation to the MND regarding Artillery re-enactors, support for reserve employers,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7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elements of the RCAA’s mission are reflective of the RCA family Strategy and are stated as:</a:t>
            </a:r>
          </a:p>
          <a:p>
            <a:endParaRPr lang="en-US" dirty="0"/>
          </a:p>
          <a:p>
            <a:r>
              <a:rPr lang="en-US" dirty="0"/>
              <a:t>Monitor, support and promote the effectiveness of the Regiment</a:t>
            </a:r>
          </a:p>
          <a:p>
            <a:r>
              <a:rPr lang="en-US" dirty="0"/>
              <a:t>Nurture the Regiment as a National Family and Institution</a:t>
            </a:r>
          </a:p>
          <a:p>
            <a:r>
              <a:rPr lang="en-US" dirty="0"/>
              <a:t>Celebrate and safeguard our Regimental heritage</a:t>
            </a:r>
          </a:p>
          <a:p>
            <a:r>
              <a:rPr lang="en-US" dirty="0"/>
              <a:t>Connect with Canadians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registered membership has grown 100% since October 2019. Our vision is to grow another 100% this year. Please contact us and let us know what your expectations of your Association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9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RCA Association manages the rca-arc.org website. We’re always looking for input!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4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starting turning on theses modules in the Member’s only portal.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68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Tne</a:t>
            </a:r>
            <a:r>
              <a:rPr lang="en-US" dirty="0"/>
              <a:t> Association needs your stories! Photos! editor.rcaa.aarc@gmail.com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14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it out! Share your stories! Share our stories!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79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we linked on Instagram yet?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FED2-395B-46D0-BD07-DD2D14CDD0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0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FF24-5586-484C-8E0D-64635000A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DD081-3D03-44F4-B27E-D03088C3A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E138C-75D3-4469-9F85-315170989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0B1-5F35-4BE4-8277-A08326FA462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441C8-B982-4785-88FA-F24C9B86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3CE58-70AC-40C7-8575-CD964846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C08-C3AD-48CE-904B-18D1ABAE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3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BF27-A60D-42FF-A46F-4124C003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1BFB7-4DBF-4E19-A761-63B59743E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12CA-353A-47C6-989E-80539A86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0B1-5F35-4BE4-8277-A08326FA462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1AC97-664D-4E07-BB34-537AD45D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713C9-DD2B-461A-8ADF-8A522282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C08-C3AD-48CE-904B-18D1ABAE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6AAF1-8B9F-4A42-BD42-EF586A798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23238-6F3B-4F8C-83D5-14E7B7A87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BC305-8790-42B0-913D-9E14E392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0B1-5F35-4BE4-8277-A08326FA462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43280-7DAF-4476-BDC9-41C8A23C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9992E-9246-4C7A-88C8-83DA3371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C08-C3AD-48CE-904B-18D1ABAE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7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E4EA-41CC-4B83-9CCF-82736124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AA3D0-F3B1-4B03-9F59-AB2DFCD0E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E9292-9D67-4682-9670-CB96D6EC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0B1-5F35-4BE4-8277-A08326FA462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5B66B-3A02-4961-AD58-7B0C504F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42529-5E36-4E92-BAC4-C92964E4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C08-C3AD-48CE-904B-18D1ABAE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7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C2B4-3C43-45BA-A1F8-7E28ADB9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B147F-5268-4743-86C7-BD345613C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82DA6-1A30-4250-813C-AACD5555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0B1-5F35-4BE4-8277-A08326FA462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520FD-2129-4C16-8572-60401F0F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493F2-2C23-42C1-8576-8857D510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C08-C3AD-48CE-904B-18D1ABAE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2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02F1-17E2-41A8-B13C-87855C20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E9B73-4879-43D5-A565-E1AE53877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752DA-E0E7-4B3A-8E90-80E15C0B6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8558C-85FF-40F6-9F61-88C950B3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0B1-5F35-4BE4-8277-A08326FA462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B3C8E-B8AF-4976-AF5F-1017A716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76F48-B058-4BCC-9866-47182EDD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C08-C3AD-48CE-904B-18D1ABAE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8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5D2B-64E5-4C70-820B-A32DF58C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6C52F-E480-47F7-9689-01D7645F8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A8231-07FA-409A-9462-8ABC3D8B3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9E129-2E59-4E70-B7DC-1D955440F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30474-344A-4020-A4FF-F7925526B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CBE9D-4E1B-44A3-8612-B8B2CF86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0B1-5F35-4BE4-8277-A08326FA462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8A128A-84DF-4220-A381-BAF10D33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8420FF-A9C3-483D-A87C-2B723C70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C08-C3AD-48CE-904B-18D1ABAE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B461-77FF-44B3-923E-A95BEBD9F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1C7202-7681-4B05-967D-4BBC8D00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0B1-5F35-4BE4-8277-A08326FA462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2FC78-1B4F-4AEE-8FFF-DEFF516C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51F0A-2BDC-4FAF-9554-B23374CA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C08-C3AD-48CE-904B-18D1ABAE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7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680BD-6B74-4917-9ACF-6FD234F4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0B1-5F35-4BE4-8277-A08326FA462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DF249-FC40-43C1-8B7E-45A13DFC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121A2-9EBD-4E42-80F3-95487A83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C08-C3AD-48CE-904B-18D1ABAE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3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B769C-6B51-4CB0-8FBD-21106E28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982EE-68D6-43DF-8D31-717619D8D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09458-6336-4FA3-95D1-89D574394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9985A-6D14-45F7-B4C2-F00679D1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0B1-5F35-4BE4-8277-A08326FA462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417CB-700A-4C3C-A1AF-2FA30A84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95A8D-AED6-4CA3-BB5A-8659E82A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C08-C3AD-48CE-904B-18D1ABAE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1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AA36-CA9A-4620-BDEC-28C2F51B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B9657-7CD0-4FB9-AA2E-589D33B52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4C0D7-0C55-41F4-B1C2-C5632A671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2634C-57C1-4312-8C39-EDBF8B87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0B1-5F35-4BE4-8277-A08326FA462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E12FE-A0EA-4541-8121-F97FD273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6949E-9196-4278-A244-6C702EED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C08-C3AD-48CE-904B-18D1ABAE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5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A17FC7-A256-4DFF-AB36-4B93D9E3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C424E-AAA2-4D8A-9B04-58A91AD0C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BF562-3FA4-4DE2-A06A-1FC944053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80B1-5F35-4BE4-8277-A08326FA462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71E45-3D7D-4306-B784-43E8157C1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7E96F-D12C-46ED-964A-84B36D453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8C08-C3AD-48CE-904B-18D1ABAE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1BD0E-B330-440C-99E6-5DBBD74F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04" y="819954"/>
            <a:ext cx="5453928" cy="3564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8527C2-BB25-43B5-9465-882471CB0E30}"/>
              </a:ext>
            </a:extLst>
          </p:cNvPr>
          <p:cNvSpPr txBox="1"/>
          <p:nvPr/>
        </p:nvSpPr>
        <p:spPr>
          <a:xfrm>
            <a:off x="423750" y="4431272"/>
            <a:ext cx="11374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The Royal Canadian Artillery Association / </a:t>
            </a:r>
            <a:r>
              <a:rPr lang="fr-FR" sz="4400" b="1" dirty="0">
                <a:solidFill>
                  <a:schemeClr val="bg1"/>
                </a:solidFill>
              </a:rPr>
              <a:t>L’Association de l’Artillerie royale canadienne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2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292262" y="553916"/>
            <a:ext cx="75719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</a:rPr>
              <a:t>Quels avantages fournissons-nous à nos membres?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187073" y="3139239"/>
            <a:ext cx="12104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Publish the monthly newsletter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Canadian Gunner News/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Les Nouvelles des artilleurs canadiens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3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292262" y="553916"/>
            <a:ext cx="7571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benefits do we provide to our members?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43841" y="2337886"/>
            <a:ext cx="1210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Facebook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408F24-56EB-437C-ACF2-6731DF8C4B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2"/>
          <a:stretch/>
        </p:blipFill>
        <p:spPr>
          <a:xfrm>
            <a:off x="2425264" y="2984217"/>
            <a:ext cx="7341471" cy="38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2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292262" y="553916"/>
            <a:ext cx="7571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benefits do we provide to our members?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43841" y="2337886"/>
            <a:ext cx="1210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Instagram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29D560-51F9-4242-AA82-E80BA4B3F7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043" b="6956"/>
          <a:stretch/>
        </p:blipFill>
        <p:spPr>
          <a:xfrm>
            <a:off x="2439713" y="3140765"/>
            <a:ext cx="7424530" cy="33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01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292262" y="553916"/>
            <a:ext cx="75719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</a:rPr>
              <a:t>Quels avantages fournissons-nous à nos membres?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87682" y="2596121"/>
            <a:ext cx="121043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The Gunner Peer Support Program / </a:t>
            </a:r>
          </a:p>
          <a:p>
            <a:pPr algn="ctr"/>
            <a:r>
              <a:rPr lang="fr-FR" sz="4400" b="1" dirty="0">
                <a:solidFill>
                  <a:schemeClr val="bg1"/>
                </a:solidFill>
              </a:rPr>
              <a:t>Programme de Soutien des pairs artilleurs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292262" y="553916"/>
            <a:ext cx="9031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</a:rPr>
              <a:t>Quels avantages fournissons-nous à nos membres?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0" y="2448800"/>
            <a:ext cx="121043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Les bourses </a:t>
            </a:r>
            <a:r>
              <a:rPr lang="en-US" sz="3600" b="1" dirty="0" err="1">
                <a:solidFill>
                  <a:schemeClr val="bg1"/>
                </a:solidFill>
              </a:rPr>
              <a:t>d’études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Bourse commémorative du capitaine G.R.E. Nicholls pour l’éducation postsecondaire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Bourse du lieutenant-colonel Jack de Hart MC CD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Bourse du maître artilleur E.M. «Chip» </a:t>
            </a:r>
            <a:r>
              <a:rPr lang="fr-FR" sz="3600" b="1" dirty="0" err="1">
                <a:solidFill>
                  <a:schemeClr val="bg1"/>
                </a:solidFill>
              </a:rPr>
              <a:t>Evoy</a:t>
            </a:r>
            <a:r>
              <a:rPr lang="fr-FR" sz="3600" b="1" dirty="0">
                <a:solidFill>
                  <a:schemeClr val="bg1"/>
                </a:solidFill>
              </a:rPr>
              <a:t> MM &amp; Bar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1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292262" y="553916"/>
            <a:ext cx="7571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benefits do we provide to our members?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43841" y="2337886"/>
            <a:ext cx="1210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>
                <a:solidFill>
                  <a:schemeClr val="bg1"/>
                </a:solidFill>
              </a:rPr>
              <a:t>Annual</a:t>
            </a:r>
            <a:r>
              <a:rPr lang="fr-FR" sz="3600" b="1" dirty="0">
                <a:solidFill>
                  <a:schemeClr val="bg1"/>
                </a:solidFill>
              </a:rPr>
              <a:t> </a:t>
            </a:r>
            <a:r>
              <a:rPr lang="fr-FR" sz="3600" b="1" dirty="0" err="1">
                <a:solidFill>
                  <a:schemeClr val="bg1"/>
                </a:solidFill>
              </a:rPr>
              <a:t>Effectiveness</a:t>
            </a:r>
            <a:r>
              <a:rPr lang="fr-FR" sz="3600" b="1" dirty="0">
                <a:solidFill>
                  <a:schemeClr val="bg1"/>
                </a:solidFill>
              </a:rPr>
              <a:t> Report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C7ACA4-272A-4F5A-87C0-6E09F13989EA}"/>
              </a:ext>
            </a:extLst>
          </p:cNvPr>
          <p:cNvSpPr txBox="1"/>
          <p:nvPr/>
        </p:nvSpPr>
        <p:spPr>
          <a:xfrm>
            <a:off x="1918252" y="3635780"/>
            <a:ext cx="82792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The committee has been collecting data since 2006 with the intent to leverage data to give a view over time. 	</a:t>
            </a:r>
          </a:p>
        </p:txBody>
      </p:sp>
    </p:spTree>
    <p:extLst>
      <p:ext uri="{BB962C8B-B14F-4D97-AF65-F5344CB8AC3E}">
        <p14:creationId xmlns:p14="http://schemas.microsoft.com/office/powerpoint/2010/main" val="153115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292262" y="553916"/>
            <a:ext cx="9031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</a:rPr>
              <a:t>Quels avantages fournissons-nous à nos membres?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0" y="2448800"/>
            <a:ext cx="12104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Publications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Les artilleurs du Canada Vol III – L’histoire autorisée du Régiment royal de l’Artillerie canadienne de 1967 à 2014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8DCC66-02D4-421D-8CD8-C4A9345EB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75" y="4658899"/>
            <a:ext cx="1392856" cy="2103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C8B18-D0B5-42FC-BF17-E114E25B6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28" y="4658899"/>
            <a:ext cx="143256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7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292262" y="553916"/>
            <a:ext cx="7571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benefits do we provide to our members?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87682" y="2209243"/>
            <a:ext cx="12104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Canadian Corps Artillery Monument </a:t>
            </a:r>
          </a:p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Thélus</a:t>
            </a:r>
            <a:r>
              <a:rPr lang="en-US" sz="3600" b="1" dirty="0">
                <a:solidFill>
                  <a:schemeClr val="bg1"/>
                </a:solidFill>
              </a:rPr>
              <a:t>, France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039668B-678B-43C1-92DE-654144BAF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55" y="3558241"/>
            <a:ext cx="3052172" cy="305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50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292262" y="553916"/>
            <a:ext cx="7571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benefits do we provide to our members?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87682" y="2209243"/>
            <a:ext cx="12104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Lieutenant-Colonel John McCrae Statue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Ottawa, 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  <p:pic>
        <p:nvPicPr>
          <p:cNvPr id="2050" name="Picture 2" descr="Lieutenant-Colonel John McCrae Statue">
            <a:extLst>
              <a:ext uri="{FF2B5EF4-FFF2-40B4-BE49-F238E27FC236}">
                <a16:creationId xmlns:a16="http://schemas.microsoft.com/office/drawing/2014/main" id="{954978A8-61E8-4869-9DB4-1174D71F4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7" b="7345"/>
          <a:stretch/>
        </p:blipFill>
        <p:spPr bwMode="auto">
          <a:xfrm>
            <a:off x="449163" y="2914108"/>
            <a:ext cx="3480181" cy="37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0AB98F-103F-4589-98D4-D9653B97C1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275" b="13478"/>
          <a:stretch/>
        </p:blipFill>
        <p:spPr>
          <a:xfrm>
            <a:off x="8122296" y="2914108"/>
            <a:ext cx="3704896" cy="37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292262" y="553916"/>
            <a:ext cx="7571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benefits do we provide to our members?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87682" y="2596121"/>
            <a:ext cx="12104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Defence</a:t>
            </a:r>
            <a:r>
              <a:rPr lang="en-US" sz="3600" b="1" dirty="0">
                <a:solidFill>
                  <a:schemeClr val="bg1"/>
                </a:solidFill>
              </a:rPr>
              <a:t> Advocacy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Supported Military Leave for Reservists</a:t>
            </a:r>
          </a:p>
          <a:p>
            <a:pPr algn="ctr"/>
            <a:r>
              <a:rPr lang="fr-FR" sz="3600" b="1" dirty="0" err="1">
                <a:solidFill>
                  <a:schemeClr val="bg1"/>
                </a:solidFill>
              </a:rPr>
              <a:t>Advocating</a:t>
            </a:r>
            <a:r>
              <a:rPr lang="fr-FR" sz="3600" b="1" dirty="0">
                <a:solidFill>
                  <a:schemeClr val="bg1"/>
                </a:solidFill>
              </a:rPr>
              <a:t> on </a:t>
            </a:r>
            <a:r>
              <a:rPr lang="fr-FR" sz="3600" b="1" dirty="0" err="1">
                <a:solidFill>
                  <a:schemeClr val="bg1"/>
                </a:solidFill>
              </a:rPr>
              <a:t>behalf</a:t>
            </a:r>
            <a:r>
              <a:rPr lang="fr-FR" sz="3600" b="1" dirty="0">
                <a:solidFill>
                  <a:schemeClr val="bg1"/>
                </a:solidFill>
              </a:rPr>
              <a:t> of </a:t>
            </a:r>
            <a:r>
              <a:rPr lang="fr-FR" sz="3600" b="1" dirty="0" err="1">
                <a:solidFill>
                  <a:schemeClr val="bg1"/>
                </a:solidFill>
              </a:rPr>
              <a:t>our</a:t>
            </a:r>
            <a:r>
              <a:rPr lang="fr-FR" sz="3600" b="1" dirty="0">
                <a:solidFill>
                  <a:schemeClr val="bg1"/>
                </a:solidFill>
              </a:rPr>
              <a:t> re-</a:t>
            </a:r>
            <a:r>
              <a:rPr lang="fr-FR" sz="3600" b="1" dirty="0" err="1">
                <a:solidFill>
                  <a:schemeClr val="bg1"/>
                </a:solidFill>
              </a:rPr>
              <a:t>enactors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3162821" y="549493"/>
            <a:ext cx="5974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Our / Notre 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726510" y="1903130"/>
            <a:ext cx="107222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promotion of the effectiveness and welfare of The Royal Regiment of Canadian Artillery and of all matters pertaining to the </a:t>
            </a:r>
            <a:r>
              <a:rPr lang="en-US" sz="3600" b="1" dirty="0" err="1">
                <a:solidFill>
                  <a:schemeClr val="bg1"/>
                </a:solidFill>
              </a:rPr>
              <a:t>defence</a:t>
            </a:r>
            <a:r>
              <a:rPr lang="en-US" sz="3600" b="1" dirty="0">
                <a:solidFill>
                  <a:schemeClr val="bg1"/>
                </a:solidFill>
              </a:rPr>
              <a:t> of Canada.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Promouvoir l’efficacité et le bien-être du Régiment royal de l’Artillerie canadienne et de toutes les préoccupations pertinentes à la défense du Canada.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70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292262" y="553916"/>
            <a:ext cx="7571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benefits do we provide to our members?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87682" y="2596121"/>
            <a:ext cx="1210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Affinity </a:t>
            </a:r>
            <a:r>
              <a:rPr lang="en-US" sz="3600" b="1" dirty="0" err="1">
                <a:solidFill>
                  <a:schemeClr val="bg1"/>
                </a:solidFill>
              </a:rPr>
              <a:t>Programmes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  <p:pic>
        <p:nvPicPr>
          <p:cNvPr id="1026" name="Picture 2" descr="TD Insurance Affinity Program">
            <a:extLst>
              <a:ext uri="{FF2B5EF4-FFF2-40B4-BE49-F238E27FC236}">
                <a16:creationId xmlns:a16="http://schemas.microsoft.com/office/drawing/2014/main" id="{9E73D423-E313-47F4-A586-5CC984348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" y="3530331"/>
            <a:ext cx="12041357" cy="14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03B95DC-B496-4E16-B3F6-C527425B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" y="5219375"/>
            <a:ext cx="12041355" cy="14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241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292262" y="553916"/>
            <a:ext cx="7571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Future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87682" y="2596121"/>
            <a:ext cx="12104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AGM – October 2020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Special General Meeting – May 2021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Support to </a:t>
            </a:r>
            <a:r>
              <a:rPr lang="en-US" sz="3600" b="1" dirty="0" err="1">
                <a:solidFill>
                  <a:schemeClr val="bg1"/>
                </a:solidFill>
              </a:rPr>
              <a:t>Ubique</a:t>
            </a:r>
            <a:r>
              <a:rPr lang="en-US" sz="3600" b="1" dirty="0">
                <a:solidFill>
                  <a:schemeClr val="bg1"/>
                </a:solidFill>
              </a:rPr>
              <a:t> 150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59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342366" y="364190"/>
            <a:ext cx="9356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can you do for us? / </a:t>
            </a:r>
            <a:r>
              <a:rPr lang="fr-FR" sz="5400" b="1" dirty="0">
                <a:solidFill>
                  <a:schemeClr val="bg1"/>
                </a:solidFill>
              </a:rPr>
              <a:t>Que pouvez-vous faire pour nous?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5260932" y="3923880"/>
            <a:ext cx="750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Have your members register!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14BC8FB-5EBA-4700-90DA-57A650625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15369"/>
              </p:ext>
            </p:extLst>
          </p:nvPr>
        </p:nvGraphicFramePr>
        <p:xfrm>
          <a:off x="-374563" y="2005100"/>
          <a:ext cx="6812913" cy="502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2765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342366" y="364190"/>
            <a:ext cx="9356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can you do for us? / </a:t>
            </a:r>
            <a:r>
              <a:rPr lang="fr-FR" sz="5400" b="1" dirty="0">
                <a:solidFill>
                  <a:schemeClr val="bg1"/>
                </a:solidFill>
              </a:rPr>
              <a:t>Que pouvez-vous faire pour nous?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C8D742-2DCA-49BC-8E7A-3A4BD2623F3D}"/>
              </a:ext>
            </a:extLst>
          </p:cNvPr>
          <p:cNvSpPr txBox="1"/>
          <p:nvPr/>
        </p:nvSpPr>
        <p:spPr>
          <a:xfrm>
            <a:off x="967408" y="2431161"/>
            <a:ext cx="10257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Encourage your members to register.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Encourage your retired members to join.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Have your local Association connect with us.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Submit stories for the monthly newsletter.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Provide RHQ RCA with your monthly SITREPs.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Check out the TD Insurance products.</a:t>
            </a:r>
          </a:p>
        </p:txBody>
      </p:sp>
    </p:spTree>
    <p:extLst>
      <p:ext uri="{BB962C8B-B14F-4D97-AF65-F5344CB8AC3E}">
        <p14:creationId xmlns:p14="http://schemas.microsoft.com/office/powerpoint/2010/main" val="2560036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310009" y="2591322"/>
            <a:ext cx="7571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5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3162821" y="524441"/>
            <a:ext cx="5974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Our / Notre 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726510" y="1903130"/>
            <a:ext cx="107222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An organization occupying a central position in the RCA Regimental Family; representative of all Canadian Gunners regardless of rank, whether serving or retired, regular or reserve; and, conducting its business in both official languages for the better good of the Regiment, its members and the </a:t>
            </a:r>
            <a:r>
              <a:rPr lang="en-US" sz="3600" b="1" dirty="0" err="1">
                <a:solidFill>
                  <a:schemeClr val="bg1"/>
                </a:solidFill>
              </a:rPr>
              <a:t>defence</a:t>
            </a:r>
            <a:r>
              <a:rPr lang="en-US" sz="3600" b="1" dirty="0">
                <a:solidFill>
                  <a:schemeClr val="bg1"/>
                </a:solidFill>
              </a:rPr>
              <a:t> of Canada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6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292262" y="553916"/>
            <a:ext cx="7571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Éléments</a:t>
            </a:r>
            <a:r>
              <a:rPr lang="en-US" sz="5400" b="1" dirty="0">
                <a:solidFill>
                  <a:schemeClr val="bg1"/>
                </a:solidFill>
              </a:rPr>
              <a:t> de la 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87682" y="1903130"/>
            <a:ext cx="121043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Les éléments de la mission de l’AARC reflètent la stratégie familiale de L’ARC et se présentent comme suit: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Observer, supporter et promouvoir l’efficacité du Régiment;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Entretenir le Régiment en temps qu’une famille nationale et institutionnelle;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Célébrer et sauvegarder le patrimoine du Régiment; et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S’apparenter aux Canadiens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0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1500530" y="553916"/>
            <a:ext cx="9269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Who are we?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Qui </a:t>
            </a:r>
            <a:r>
              <a:rPr lang="en-US" sz="5400" b="1" dirty="0" err="1">
                <a:solidFill>
                  <a:schemeClr val="bg1"/>
                </a:solidFill>
              </a:rPr>
              <a:t>sommes</a:t>
            </a:r>
            <a:r>
              <a:rPr lang="en-US" sz="5400" b="1" dirty="0">
                <a:solidFill>
                  <a:schemeClr val="bg1"/>
                </a:solidFill>
              </a:rPr>
              <a:t> nous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87682" y="2862158"/>
            <a:ext cx="12104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All serving Gunners / </a:t>
            </a:r>
            <a:r>
              <a:rPr lang="fr-FR" sz="3600" b="1" dirty="0">
                <a:solidFill>
                  <a:schemeClr val="bg1"/>
                </a:solidFill>
              </a:rPr>
              <a:t>Tous les artilleurs en service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Retired Gunners / </a:t>
            </a:r>
            <a:r>
              <a:rPr lang="en-US" sz="3600" b="1" dirty="0" err="1">
                <a:solidFill>
                  <a:schemeClr val="bg1"/>
                </a:solidFill>
              </a:rPr>
              <a:t>artilleurs</a:t>
            </a:r>
            <a:r>
              <a:rPr lang="en-US" sz="3600" b="1" dirty="0">
                <a:solidFill>
                  <a:schemeClr val="bg1"/>
                </a:solidFill>
              </a:rPr>
              <a:t> à la </a:t>
            </a:r>
            <a:r>
              <a:rPr lang="en-US" sz="3600" b="1" dirty="0" err="1">
                <a:solidFill>
                  <a:schemeClr val="bg1"/>
                </a:solidFill>
              </a:rPr>
              <a:t>retraite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Families of Gunners / </a:t>
            </a:r>
            <a:r>
              <a:rPr lang="en-US" sz="3600" b="1" dirty="0" err="1">
                <a:solidFill>
                  <a:schemeClr val="bg1"/>
                </a:solidFill>
              </a:rPr>
              <a:t>familles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d'artilleurs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Friends of Gunners / Amis des </a:t>
            </a:r>
            <a:r>
              <a:rPr lang="en-US" sz="3600" b="1" dirty="0" err="1">
                <a:solidFill>
                  <a:schemeClr val="bg1"/>
                </a:solidFill>
              </a:rPr>
              <a:t>artilleurs</a:t>
            </a:r>
            <a:endParaRPr lang="fr-FR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1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1500530" y="553916"/>
            <a:ext cx="9269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Who are we?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Qui </a:t>
            </a:r>
            <a:r>
              <a:rPr lang="en-US" sz="5400" b="1" dirty="0" err="1">
                <a:solidFill>
                  <a:schemeClr val="bg1"/>
                </a:solidFill>
              </a:rPr>
              <a:t>sommes</a:t>
            </a:r>
            <a:r>
              <a:rPr lang="en-US" sz="5400" b="1" dirty="0">
                <a:solidFill>
                  <a:schemeClr val="bg1"/>
                </a:solidFill>
              </a:rPr>
              <a:t> nous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43841" y="2194826"/>
            <a:ext cx="121043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 have long believed that the RCAA is the heart of the Regimental Family. I believe we all have a responsibility to ensure that heart is a healthy one and can maintain the body of the Royal Regiment. By working together we can get there.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Lieutenant -General (Retired) Michael Jeffery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Colonel Commandant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RCAA Annual Report 2013-2014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1500530" y="553916"/>
            <a:ext cx="9269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Who are we?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Qui </a:t>
            </a:r>
            <a:r>
              <a:rPr lang="en-US" sz="5400" b="1" dirty="0" err="1">
                <a:solidFill>
                  <a:schemeClr val="bg1"/>
                </a:solidFill>
              </a:rPr>
              <a:t>sommes</a:t>
            </a:r>
            <a:r>
              <a:rPr lang="en-US" sz="5400" b="1" dirty="0">
                <a:solidFill>
                  <a:schemeClr val="bg1"/>
                </a:solidFill>
              </a:rPr>
              <a:t> nous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43841" y="2194826"/>
            <a:ext cx="12104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“There is a sense, that the Association is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losing contact with its membership”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8476A7-1BB9-48C3-8EB3-66F1179B0F1C}"/>
              </a:ext>
            </a:extLst>
          </p:cNvPr>
          <p:cNvSpPr txBox="1"/>
          <p:nvPr/>
        </p:nvSpPr>
        <p:spPr>
          <a:xfrm>
            <a:off x="2474269" y="4777522"/>
            <a:ext cx="6102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2000/2001 Annual Report </a:t>
            </a:r>
          </a:p>
        </p:txBody>
      </p:sp>
    </p:spTree>
    <p:extLst>
      <p:ext uri="{BB962C8B-B14F-4D97-AF65-F5344CB8AC3E}">
        <p14:creationId xmlns:p14="http://schemas.microsoft.com/office/powerpoint/2010/main" val="16632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292262" y="553916"/>
            <a:ext cx="7571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benefits do we provide to our members?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43841" y="2337886"/>
            <a:ext cx="12104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Manage the </a:t>
            </a:r>
            <a:r>
              <a:rPr lang="fr-FR" sz="3600" b="1" dirty="0" err="1">
                <a:solidFill>
                  <a:schemeClr val="bg1"/>
                </a:solidFill>
              </a:rPr>
              <a:t>Regimental</a:t>
            </a:r>
            <a:r>
              <a:rPr lang="fr-FR" sz="3600" b="1" dirty="0">
                <a:solidFill>
                  <a:schemeClr val="bg1"/>
                </a:solidFill>
              </a:rPr>
              <a:t> </a:t>
            </a:r>
            <a:r>
              <a:rPr lang="fr-FR" sz="3600" b="1" dirty="0" err="1">
                <a:solidFill>
                  <a:schemeClr val="bg1"/>
                </a:solidFill>
              </a:rPr>
              <a:t>website</a:t>
            </a:r>
            <a:r>
              <a:rPr lang="fr-FR" sz="3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rca-arc.org                   rca-arc.org/</a:t>
            </a:r>
            <a:r>
              <a:rPr lang="fr-FR" sz="3600" b="1" dirty="0" err="1">
                <a:solidFill>
                  <a:schemeClr val="bg1"/>
                </a:solidFill>
              </a:rPr>
              <a:t>fr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92D7D-E8FA-4D3D-9947-1F2220C4F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71" y="3717312"/>
            <a:ext cx="6920832" cy="28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041C2-F744-45C2-B204-B408EA434CA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16AE-905B-45E9-9DDC-48889824775A}"/>
              </a:ext>
            </a:extLst>
          </p:cNvPr>
          <p:cNvSpPr txBox="1"/>
          <p:nvPr/>
        </p:nvSpPr>
        <p:spPr>
          <a:xfrm>
            <a:off x="2292262" y="553916"/>
            <a:ext cx="7571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benefits do we provide to our members?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75DA-E0FF-4BBB-A375-034892A46A4E}"/>
              </a:ext>
            </a:extLst>
          </p:cNvPr>
          <p:cNvSpPr txBox="1"/>
          <p:nvPr/>
        </p:nvSpPr>
        <p:spPr>
          <a:xfrm>
            <a:off x="43841" y="2337886"/>
            <a:ext cx="121043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>
                <a:solidFill>
                  <a:schemeClr val="bg1"/>
                </a:solidFill>
              </a:rPr>
              <a:t>Members</a:t>
            </a:r>
            <a:r>
              <a:rPr lang="fr-FR" sz="3600" b="1" dirty="0">
                <a:solidFill>
                  <a:schemeClr val="bg1"/>
                </a:solidFill>
              </a:rPr>
              <a:t> </a:t>
            </a:r>
            <a:r>
              <a:rPr lang="fr-FR" sz="3600" b="1" dirty="0" err="1">
                <a:solidFill>
                  <a:schemeClr val="bg1"/>
                </a:solidFill>
              </a:rPr>
              <a:t>Only</a:t>
            </a:r>
            <a:r>
              <a:rPr lang="fr-FR" sz="3600" b="1" dirty="0">
                <a:solidFill>
                  <a:schemeClr val="bg1"/>
                </a:solidFill>
              </a:rPr>
              <a:t> Portal</a:t>
            </a:r>
          </a:p>
          <a:p>
            <a:pPr algn="ctr"/>
            <a:r>
              <a:rPr lang="fr-FR" sz="3600" b="1" dirty="0" err="1">
                <a:solidFill>
                  <a:schemeClr val="bg1"/>
                </a:solidFill>
              </a:rPr>
              <a:t>Regimental</a:t>
            </a:r>
            <a:r>
              <a:rPr lang="fr-FR" sz="3600" b="1" dirty="0">
                <a:solidFill>
                  <a:schemeClr val="bg1"/>
                </a:solidFill>
              </a:rPr>
              <a:t> </a:t>
            </a:r>
            <a:r>
              <a:rPr lang="fr-FR" sz="3600" b="1" dirty="0" err="1">
                <a:solidFill>
                  <a:schemeClr val="bg1"/>
                </a:solidFill>
              </a:rPr>
              <a:t>Workspaces</a:t>
            </a:r>
            <a:endParaRPr lang="fr-FR" sz="3600" b="1" dirty="0">
              <a:solidFill>
                <a:schemeClr val="bg1"/>
              </a:solidFill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Job </a:t>
            </a:r>
            <a:r>
              <a:rPr lang="fr-FR" sz="3600" b="1" dirty="0" err="1">
                <a:solidFill>
                  <a:schemeClr val="bg1"/>
                </a:solidFill>
              </a:rPr>
              <a:t>bank</a:t>
            </a:r>
            <a:endParaRPr lang="fr-FR" sz="3600" b="1" dirty="0">
              <a:solidFill>
                <a:schemeClr val="bg1"/>
              </a:solidFill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Online store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Event </a:t>
            </a:r>
            <a:r>
              <a:rPr lang="fr-FR" sz="3600" b="1" dirty="0" err="1">
                <a:solidFill>
                  <a:schemeClr val="bg1"/>
                </a:solidFill>
              </a:rPr>
              <a:t>calendar</a:t>
            </a:r>
            <a:endParaRPr lang="fr-FR" sz="3600" b="1" dirty="0">
              <a:solidFill>
                <a:schemeClr val="bg1"/>
              </a:solidFill>
            </a:endParaRPr>
          </a:p>
          <a:p>
            <a:pPr algn="ctr"/>
            <a:r>
              <a:rPr lang="fr-FR" sz="3600" b="1" dirty="0" err="1">
                <a:solidFill>
                  <a:schemeClr val="bg1"/>
                </a:solidFill>
              </a:rPr>
              <a:t>Member</a:t>
            </a:r>
            <a:r>
              <a:rPr lang="fr-FR" sz="3600" b="1" dirty="0">
                <a:solidFill>
                  <a:schemeClr val="bg1"/>
                </a:solidFill>
              </a:rPr>
              <a:t> </a:t>
            </a:r>
            <a:r>
              <a:rPr lang="fr-FR" sz="3600" b="1" dirty="0" err="1">
                <a:solidFill>
                  <a:schemeClr val="bg1"/>
                </a:solidFill>
              </a:rPr>
              <a:t>benefits</a:t>
            </a:r>
            <a:endParaRPr lang="fr-FR" sz="3600" b="1" dirty="0">
              <a:solidFill>
                <a:schemeClr val="bg1"/>
              </a:solidFill>
            </a:endParaRPr>
          </a:p>
          <a:p>
            <a:pPr algn="ctr"/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BE481-BDC9-4E82-8ADB-D4A4376D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6222" l="3922" r="95425">
                        <a14:foregroundMark x1="53159" y1="67444" x2="53159" y2="67444"/>
                        <a14:foregroundMark x1="53958" y1="67667" x2="53958" y2="67667"/>
                        <a14:foregroundMark x1="61147" y1="71444" x2="61147" y2="71444"/>
                        <a14:foregroundMark x1="46042" y1="18333" x2="46042" y2="18333"/>
                        <a14:foregroundMark x1="49673" y1="18778" x2="49673" y2="18778"/>
                        <a14:foregroundMark x1="45752" y1="11889" x2="45752" y2="11889"/>
                        <a14:foregroundMark x1="45171" y1="7778" x2="45171" y2="7778"/>
                        <a14:foregroundMark x1="9078" y1="80111" x2="9078" y2="80111"/>
                        <a14:foregroundMark x1="6826" y1="81778" x2="6826" y2="81778"/>
                        <a14:foregroundMark x1="8134" y1="87556" x2="8134" y2="87556"/>
                        <a14:foregroundMark x1="4285" y1="77111" x2="4285" y2="77111"/>
                        <a14:foregroundMark x1="8787" y1="85222" x2="8787" y2="85222"/>
                        <a14:foregroundMark x1="9441" y1="86667" x2="9441" y2="86667"/>
                        <a14:foregroundMark x1="13508" y1="87333" x2="13725" y2="87778"/>
                        <a14:foregroundMark x1="15904" y1="87889" x2="15904" y2="87889"/>
                        <a14:foregroundMark x1="11910" y1="90111" x2="11910" y2="90111"/>
                        <a14:foregroundMark x1="5519" y1="76889" x2="5519" y2="76889"/>
                        <a14:foregroundMark x1="3994" y1="83000" x2="3994" y2="83000"/>
                        <a14:foregroundMark x1="28395" y1="90889" x2="28395" y2="90889"/>
                        <a14:foregroundMark x1="40523" y1="87111" x2="40523" y2="87111"/>
                        <a14:foregroundMark x1="60639" y1="90556" x2="61002" y2="90556"/>
                        <a14:foregroundMark x1="68918" y1="81333" x2="68918" y2="81333"/>
                        <a14:foregroundMark x1="67538" y1="92778" x2="67538" y2="92778"/>
                        <a14:foregroundMark x1="28250" y1="93889" x2="28250" y2="93889"/>
                        <a14:foregroundMark x1="95425" y1="82778" x2="95425" y2="82778"/>
                        <a14:foregroundMark x1="68555" y1="30444" x2="68555" y2="30444"/>
                        <a14:foregroundMark x1="64851" y1="95667" x2="64851" y2="95667"/>
                        <a14:foregroundMark x1="27524" y1="96222" x2="27524" y2="96222"/>
                        <a14:foregroundMark x1="51489" y1="14111" x2="51489" y2="14111"/>
                        <a14:foregroundMark x1="51416" y1="14444" x2="51416" y2="14444"/>
                        <a14:foregroundMark x1="51634" y1="14222" x2="51634" y2="14222"/>
                        <a14:backgroundMark x1="41612" y1="56778" x2="41612" y2="56778"/>
                        <a14:backgroundMark x1="41394" y1="52333" x2="41394" y2="52333"/>
                        <a14:backgroundMark x1="51344" y1="52111" x2="51344" y2="52111"/>
                        <a14:backgroundMark x1="61946" y1="68556" x2="61946" y2="68556"/>
                        <a14:backgroundMark x1="66812" y1="75667" x2="66812" y2="75667"/>
                        <a14:backgroundMark x1="60058" y1="72444" x2="60058" y2="72444"/>
                        <a14:backgroundMark x1="53740" y1="68444" x2="53740" y2="68444"/>
                        <a14:backgroundMark x1="56718" y1="70444" x2="56718" y2="70444"/>
                        <a14:backgroundMark x1="50545" y1="65111" x2="50545" y2="65111"/>
                        <a14:backgroundMark x1="50545" y1="63111" x2="50545" y2="63111"/>
                        <a14:backgroundMark x1="49601" y1="64111" x2="49601" y2="64111"/>
                        <a14:backgroundMark x1="49601" y1="63778" x2="49601" y2="63778"/>
                        <a14:backgroundMark x1="52215" y1="14556" x2="52215" y2="14556"/>
                        <a14:backgroundMark x1="50617" y1="14889" x2="50617" y2="14889"/>
                        <a14:backgroundMark x1="51271" y1="14000" x2="51271" y2="14000"/>
                        <a14:backgroundMark x1="40595" y1="14444" x2="40595" y2="14444"/>
                        <a14:backgroundMark x1="51561" y1="14000" x2="51561" y2="14000"/>
                        <a14:backgroundMark x1="91285" y1="78889" x2="91285" y2="78889"/>
                        <a14:backgroundMark x1="90051" y1="79556" x2="90051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" y="206779"/>
            <a:ext cx="2194220" cy="14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36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996</Words>
  <Application>Microsoft Office PowerPoint</Application>
  <PresentationFormat>Widescreen</PresentationFormat>
  <Paragraphs>137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Jensen</dc:creator>
  <cp:lastModifiedBy>Leon Jensen</cp:lastModifiedBy>
  <cp:revision>22</cp:revision>
  <dcterms:created xsi:type="dcterms:W3CDTF">2020-08-15T21:07:06Z</dcterms:created>
  <dcterms:modified xsi:type="dcterms:W3CDTF">2020-10-21T20:40:23Z</dcterms:modified>
</cp:coreProperties>
</file>